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6A12BC-D312-418E-809C-9B64D411664A}">
  <a:tblStyle styleId="{CC6A12BC-D312-418E-809C-9B64D41166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XOXe-Cge1Dk" TargetMode="External"/><Relationship Id="rId3" Type="http://schemas.openxmlformats.org/officeDocument/2006/relationships/hyperlink" Target="https://youtu.be/lRBzpBjnWrk"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Good afternoon everyone! We are mobile platform research group, I am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15d1f1292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515d1f1292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15d1f1292_3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515d1f1292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15d1f1292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515d1f1292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5d1f1292_3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515d1f1292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15d1f1292_3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515d1f1292_3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15d1f1292_3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515d1f1292_3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15d1f1292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515d1f1292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92d1c8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2d1c8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3D VT campus map for navigation, augmented reality supported, and 360 video player. The first thought is using the ios AR kit to develop an phone based app based on cardboard, but we found the delay of side by side view on cardboard can easily make people dizzee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92d1c82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92d1c82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92d1c82c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2d1c82c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3d campus model of virginia tech campus</a:t>
            </a:r>
            <a:endParaRPr/>
          </a:p>
          <a:p>
            <a:pPr indent="0" lvl="0" marL="0" rtl="0" algn="l">
              <a:spcBef>
                <a:spcPts val="0"/>
              </a:spcBef>
              <a:spcAft>
                <a:spcPts val="0"/>
              </a:spcAft>
              <a:buNone/>
            </a:pPr>
            <a:r>
              <a:rPr lang="en" sz="850" u="sng">
                <a:solidFill>
                  <a:srgbClr val="167AC6"/>
                </a:solidFill>
                <a:highlight>
                  <a:srgbClr val="FFFFFF"/>
                </a:highlight>
                <a:latin typeface="Roboto"/>
                <a:ea typeface="Roboto"/>
                <a:cs typeface="Roboto"/>
                <a:sym typeface="Roboto"/>
                <a:hlinkClick r:id="rId2"/>
              </a:rPr>
              <a:t>https://youtu.be/XOXe-Cge1Dk</a:t>
            </a:r>
            <a:endParaRPr/>
          </a:p>
          <a:p>
            <a:pPr indent="0" lvl="0" marL="0" rtl="0" algn="l">
              <a:spcBef>
                <a:spcPts val="0"/>
              </a:spcBef>
              <a:spcAft>
                <a:spcPts val="0"/>
              </a:spcAft>
              <a:buNone/>
            </a:pPr>
            <a:r>
              <a:rPr lang="en" sz="850" u="sng">
                <a:solidFill>
                  <a:srgbClr val="167AC6"/>
                </a:solidFill>
                <a:highlight>
                  <a:srgbClr val="FFFFFF"/>
                </a:highlight>
                <a:latin typeface="Roboto"/>
                <a:ea typeface="Roboto"/>
                <a:cs typeface="Roboto"/>
                <a:sym typeface="Roboto"/>
                <a:hlinkClick r:id="rId3"/>
              </a:rPr>
              <a:t>https://youtu.be/lRBzpBjnWrk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15d1f12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5d1f12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92d1c82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92d1c82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3d campus model of virginia tech campus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92d1c82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92d1c82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92d1c82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92d1c82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92d1c82c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92d1c82c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1acc0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1acc0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71acc0b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71acc0b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1acc0b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1acc0b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71acc0b5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71acc0b5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71acc0b5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71acc0b5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71acc0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71acc0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1f129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1f129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71acc0b5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71acc0b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71acc0b5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71acc0b5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71acc0b5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71acc0b5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71acc0b5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71acc0b5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72648b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72648b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15d1f129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15d1f129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Burruss hall: target pin and billboard</a:t>
            </a:r>
            <a:endParaRPr/>
          </a:p>
          <a:p>
            <a:pPr indent="0" lvl="0" marL="0" rtl="0" algn="l">
              <a:spcBef>
                <a:spcPts val="0"/>
              </a:spcBef>
              <a:spcAft>
                <a:spcPts val="0"/>
              </a:spcAft>
              <a:buNone/>
            </a:pPr>
            <a:r>
              <a:rPr lang="en"/>
              <a:t>Cassell: Flashing building and button </a:t>
            </a:r>
            <a:endParaRPr/>
          </a:p>
          <a:p>
            <a:pPr indent="0" lvl="0" marL="0" rtl="0" algn="l">
              <a:spcBef>
                <a:spcPts val="0"/>
              </a:spcBef>
              <a:spcAft>
                <a:spcPts val="0"/>
              </a:spcAft>
              <a:buNone/>
            </a:pPr>
            <a:r>
              <a:rPr lang="en"/>
              <a:t>Goodwin: Text and 3D orbs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72648bf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72648bf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15d1f129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15d1f129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ecause the UI, they would </a:t>
            </a:r>
            <a:r>
              <a:rPr lang="en" sz="1000">
                <a:highlight>
                  <a:srgbClr val="FFFFFF"/>
                </a:highlight>
                <a:latin typeface="Roboto"/>
                <a:ea typeface="Roboto"/>
                <a:cs typeface="Roboto"/>
                <a:sym typeface="Roboto"/>
              </a:rPr>
              <a:t>Intuitively to grab the pin or the 3D orbs since they are basically balls. Some of them also want to pinch out and zoom in further to select the building.</a:t>
            </a:r>
            <a:endParaRPr sz="10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15d1f129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15d1f129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exit gesture, it really varies. Everybody had different gesture when they want to exit the scene. They used gesture such as…….We also found that when we said choose a gesture to exit the scene, their first reaction was to find a real ‘exit’ like a door or window. We think that is because they were in a 360 image or video so their first reaction is to find a real object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15d1f12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15d1f12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different UI, they might have different reaction. And their gestures were basically consistent,  so the gestures they used in the experiment also depends on the order of the navigation tasks.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5d1f129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5d1f129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72648bf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72648bf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some like the button and billboard while some other prefer the target pin. Flashing building and the glowing target pin can help people to find the target building. But for goodwin hall, it only has text and people found it was hard for them to locate the target. And billboard, button can easily help them know that they should click it.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15d1f129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15d1f129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asked them overall feeling and gave us a score out of 10. We received two 7,one 8 and 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72648bf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72648bf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future improvement, the users mentioned that it is better to have…..Have icon to help them… Exit gesture….During the experiment,.... One of the users thought the map was too bright… During the pilot study, we also received suggestions that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9d128f0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9d128f0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future improvement, the users mentioned that it is better to have…..Have icon to help them… Exit gesture….During the experiment,.... One of the users thought the map was too bright… During the pilot study, we also received suggestions that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ed6f4106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ed6f4106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15d1f129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15d1f129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15d1f1292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5d1f129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15d1f1292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15d1f129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15d1f1292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515d1f1292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15d1f129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515d1f129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1"/>
          <p:cNvSpPr/>
          <p:nvPr/>
        </p:nvSpPr>
        <p:spPr>
          <a:xfrm>
            <a:off x="272080" y="106650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10800000">
            <a:off x="8428824" y="40495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5"/>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 name="Google Shape;8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6"/>
          <p:cNvSpPr/>
          <p:nvPr/>
        </p:nvSpPr>
        <p:spPr>
          <a:xfrm>
            <a:off x="272082" y="211123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rot="10800000">
            <a:off x="8428824" y="25939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2" name="Google Shape;92;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3" name="Google Shape;9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7"/>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8" name="Google Shape;9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8"/>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8"/>
          <p:cNvSpPr/>
          <p:nvPr/>
        </p:nvSpPr>
        <p:spPr>
          <a:xfrm rot="10800000">
            <a:off x="8428824" y="6142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3" name="Google Shape;103;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4" name="Google Shape;10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rot="10800000">
            <a:off x="2716227" y="416552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sp>
        <p:nvSpPr>
          <p:cNvPr id="108" name="Google Shape;10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9" name="Google Shape;10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p:nvPr/>
        </p:nvSpPr>
        <p:spPr>
          <a:xfrm>
            <a:off x="444296"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0"/>
          <p:cNvSpPr/>
          <p:nvPr/>
        </p:nvSpPr>
        <p:spPr>
          <a:xfrm rot="10800000">
            <a:off x="6454574" y="4137474"/>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5" name="Google Shape;11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1"/>
          <p:cNvSpPr/>
          <p:nvPr/>
        </p:nvSpPr>
        <p:spPr>
          <a:xfrm>
            <a:off x="225880" y="119355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1"/>
          <p:cNvSpPr/>
          <p:nvPr/>
        </p:nvSpPr>
        <p:spPr>
          <a:xfrm rot="10800000">
            <a:off x="3907224" y="36346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272082" y="211123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8428824" y="25939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Google Shape;121;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gn="l">
              <a:lnSpc>
                <a:spcPct val="100000"/>
              </a:lnSpc>
              <a:spcBef>
                <a:spcPts val="0"/>
              </a:spcBef>
              <a:spcAft>
                <a:spcPts val="0"/>
              </a:spcAft>
              <a:buSzPts val="1800"/>
              <a:buNone/>
              <a:defRPr/>
            </a:lvl1pPr>
          </a:lstStyle>
          <a:p/>
        </p:txBody>
      </p:sp>
      <p:sp>
        <p:nvSpPr>
          <p:cNvPr id="122" name="Google Shape;1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3" name="Shape 123"/>
        <p:cNvGrpSpPr/>
        <p:nvPr/>
      </p:nvGrpSpPr>
      <p:grpSpPr>
        <a:xfrm>
          <a:off x="0" y="0"/>
          <a:ext cx="0" cy="0"/>
          <a:chOff x="0" y="0"/>
          <a:chExt cx="0" cy="0"/>
        </a:xfrm>
      </p:grpSpPr>
      <p:sp>
        <p:nvSpPr>
          <p:cNvPr id="124" name="Google Shape;124;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25" name="Google Shape;125;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26" name="Google Shape;1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3"/>
          <p:cNvSpPr/>
          <p:nvPr/>
        </p:nvSpPr>
        <p:spPr>
          <a:xfrm>
            <a:off x="272080" y="106650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3"/>
          <p:cNvSpPr/>
          <p:nvPr/>
        </p:nvSpPr>
        <p:spPr>
          <a:xfrm rot="10800000">
            <a:off x="8428824" y="40495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10800000">
            <a:off x="8428824" y="6142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10800000">
            <a:off x="2716227" y="416552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p:nvPr/>
        </p:nvSpPr>
        <p:spPr>
          <a:xfrm>
            <a:off x="444296"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rot="10800000">
            <a:off x="6454574" y="4137474"/>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p:nvPr/>
        </p:nvSpPr>
        <p:spPr>
          <a:xfrm>
            <a:off x="225880" y="119355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10800000">
            <a:off x="3907224" y="36346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youtube.com/watch?v=qvhk89LAvYA" TargetMode="Externa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www.youtube.com/watch?v=UaWrcQppyvY" TargetMode="External"/><Relationship Id="rId4" Type="http://schemas.openxmlformats.org/officeDocument/2006/relationships/image" Target="../media/image11.jp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1.gif"/><Relationship Id="rId5" Type="http://schemas.openxmlformats.org/officeDocument/2006/relationships/image" Target="../media/image3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5.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www.youtube.com/watch?v=hVXGA5ggcW8" TargetMode="Externa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type="ctrTitle"/>
          </p:nvPr>
        </p:nvSpPr>
        <p:spPr>
          <a:xfrm>
            <a:off x="311708" y="744575"/>
            <a:ext cx="8520600" cy="2052600"/>
          </a:xfrm>
          <a:prstGeom prst="rect">
            <a:avLst/>
          </a:prstGeom>
          <a:solidFill>
            <a:srgbClr val="FFFFFF">
              <a:alpha val="8000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lang="en"/>
              <a:t>Immersive Reality Travel</a:t>
            </a:r>
            <a:endParaRPr>
              <a:latin typeface="Proxima Nova"/>
              <a:ea typeface="Proxima Nova"/>
              <a:cs typeface="Proxima Nova"/>
              <a:sym typeface="Proxima Nova"/>
            </a:endParaRPr>
          </a:p>
        </p:txBody>
      </p:sp>
      <p:sp>
        <p:nvSpPr>
          <p:cNvPr id="136" name="Google Shape;136;p25"/>
          <p:cNvSpPr txBox="1"/>
          <p:nvPr>
            <p:ph idx="1" type="subTitle"/>
          </p:nvPr>
        </p:nvSpPr>
        <p:spPr>
          <a:xfrm>
            <a:off x="311700" y="2834125"/>
            <a:ext cx="8520600" cy="792600"/>
          </a:xfrm>
          <a:prstGeom prst="rect">
            <a:avLst/>
          </a:prstGeom>
          <a:solidFill>
            <a:srgbClr val="FFFFFF">
              <a:alpha val="6000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a:t>Mobile Mixed Re</a:t>
            </a:r>
            <a:r>
              <a:rPr lang="en"/>
              <a:t>ality-Prototype &amp; Evaluation</a:t>
            </a:r>
            <a:endParaRPr>
              <a:latin typeface="Proxima Nova"/>
              <a:ea typeface="Proxima Nova"/>
              <a:cs typeface="Proxima Nova"/>
              <a:sym typeface="Proxima Nova"/>
            </a:endParaRPr>
          </a:p>
        </p:txBody>
      </p:sp>
      <p:sp>
        <p:nvSpPr>
          <p:cNvPr id="137" name="Google Shape;137;p25"/>
          <p:cNvSpPr txBox="1"/>
          <p:nvPr/>
        </p:nvSpPr>
        <p:spPr>
          <a:xfrm>
            <a:off x="0" y="4542175"/>
            <a:ext cx="56502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Wenjun Han, Gram Hsing, Harsh Sanghavi, Tianzi Wang</a:t>
            </a:r>
            <a:endParaRPr>
              <a:latin typeface="Proxima Nova"/>
              <a:ea typeface="Proxima Nova"/>
              <a:cs typeface="Proxima Nova"/>
              <a:sym typeface="Proxima Nova"/>
            </a:endParaRPr>
          </a:p>
        </p:txBody>
      </p:sp>
      <p:sp>
        <p:nvSpPr>
          <p:cNvPr id="138" name="Google Shape;138;p25"/>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04" name="Google Shape;204;p34"/>
          <p:cNvPicPr preferRelativeResize="0"/>
          <p:nvPr/>
        </p:nvPicPr>
        <p:blipFill rotWithShape="1">
          <a:blip r:embed="rId3">
            <a:alphaModFix/>
          </a:blip>
          <a:srcRect b="0" l="0" r="0" t="49308"/>
          <a:stretch/>
        </p:blipFill>
        <p:spPr>
          <a:xfrm>
            <a:off x="1690575" y="1017725"/>
            <a:ext cx="5555573" cy="375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10" name="Google Shape;210;p35"/>
          <p:cNvPicPr preferRelativeResize="0"/>
          <p:nvPr/>
        </p:nvPicPr>
        <p:blipFill rotWithShape="1">
          <a:blip r:embed="rId3">
            <a:alphaModFix/>
          </a:blip>
          <a:srcRect b="51131" l="0" r="0" t="0"/>
          <a:stretch/>
        </p:blipFill>
        <p:spPr>
          <a:xfrm>
            <a:off x="1690575" y="1017725"/>
            <a:ext cx="5762850" cy="3754900"/>
          </a:xfrm>
          <a:prstGeom prst="rect">
            <a:avLst/>
          </a:prstGeom>
          <a:noFill/>
          <a:ln>
            <a:noFill/>
          </a:ln>
        </p:spPr>
      </p:pic>
      <p:pic>
        <p:nvPicPr>
          <p:cNvPr id="211" name="Google Shape;211;p35"/>
          <p:cNvPicPr preferRelativeResize="0"/>
          <p:nvPr/>
        </p:nvPicPr>
        <p:blipFill rotWithShape="1">
          <a:blip r:embed="rId4">
            <a:alphaModFix/>
          </a:blip>
          <a:srcRect b="50251" l="0" r="0" t="0"/>
          <a:stretch/>
        </p:blipFill>
        <p:spPr>
          <a:xfrm>
            <a:off x="1716550" y="1017725"/>
            <a:ext cx="5660677" cy="37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17" name="Google Shape;217;p36"/>
          <p:cNvPicPr preferRelativeResize="0"/>
          <p:nvPr/>
        </p:nvPicPr>
        <p:blipFill rotWithShape="1">
          <a:blip r:embed="rId3">
            <a:alphaModFix/>
          </a:blip>
          <a:srcRect b="0" l="0" r="0" t="46455"/>
          <a:stretch/>
        </p:blipFill>
        <p:spPr>
          <a:xfrm>
            <a:off x="2071575" y="1017725"/>
            <a:ext cx="5259609" cy="375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23" name="Google Shape;223;p37"/>
          <p:cNvPicPr preferRelativeResize="0"/>
          <p:nvPr/>
        </p:nvPicPr>
        <p:blipFill rotWithShape="1">
          <a:blip r:embed="rId3">
            <a:alphaModFix/>
          </a:blip>
          <a:srcRect b="0" l="0" r="0" t="0"/>
          <a:stretch/>
        </p:blipFill>
        <p:spPr>
          <a:xfrm rot="-5400000">
            <a:off x="2758839" y="413325"/>
            <a:ext cx="3626325" cy="483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29" name="Google Shape;229;p38"/>
          <p:cNvPicPr preferRelativeResize="0"/>
          <p:nvPr/>
        </p:nvPicPr>
        <p:blipFill rotWithShape="1">
          <a:blip r:embed="rId3">
            <a:alphaModFix/>
          </a:blip>
          <a:srcRect b="0" l="0" r="0" t="0"/>
          <a:stretch/>
        </p:blipFill>
        <p:spPr>
          <a:xfrm rot="-5400000">
            <a:off x="2915325" y="657128"/>
            <a:ext cx="3313350" cy="441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35" name="Google Shape;235;p39"/>
          <p:cNvPicPr preferRelativeResize="0"/>
          <p:nvPr/>
        </p:nvPicPr>
        <p:blipFill rotWithShape="1">
          <a:blip r:embed="rId3">
            <a:alphaModFix/>
          </a:blip>
          <a:srcRect b="0" l="0" r="0" t="0"/>
          <a:stretch/>
        </p:blipFill>
        <p:spPr>
          <a:xfrm rot="-5400000">
            <a:off x="2901776" y="629286"/>
            <a:ext cx="3340448" cy="445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41" name="Google Shape;241;p40"/>
          <p:cNvPicPr preferRelativeResize="0"/>
          <p:nvPr/>
        </p:nvPicPr>
        <p:blipFill rotWithShape="1">
          <a:blip r:embed="rId3">
            <a:alphaModFix/>
          </a:blip>
          <a:srcRect b="49071" l="0" r="8374" t="4826"/>
          <a:stretch/>
        </p:blipFill>
        <p:spPr>
          <a:xfrm>
            <a:off x="2090173" y="1067600"/>
            <a:ext cx="4963650" cy="348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47" name="Google Shape;247;p41"/>
          <p:cNvSpPr txBox="1"/>
          <p:nvPr>
            <p:ph idx="1" type="body"/>
          </p:nvPr>
        </p:nvSpPr>
        <p:spPr>
          <a:xfrm>
            <a:off x="311700" y="1084050"/>
            <a:ext cx="46692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a) augmented reality on mobile device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grpSp>
        <p:nvGrpSpPr>
          <p:cNvPr id="248" name="Google Shape;248;p41"/>
          <p:cNvGrpSpPr/>
          <p:nvPr/>
        </p:nvGrpSpPr>
        <p:grpSpPr>
          <a:xfrm>
            <a:off x="1815700" y="1583124"/>
            <a:ext cx="5143500" cy="2524601"/>
            <a:chOff x="2120500" y="1583124"/>
            <a:chExt cx="5143500" cy="2524601"/>
          </a:xfrm>
        </p:grpSpPr>
        <p:pic>
          <p:nvPicPr>
            <p:cNvPr id="249" name="Google Shape;249;p41"/>
            <p:cNvPicPr preferRelativeResize="0"/>
            <p:nvPr/>
          </p:nvPicPr>
          <p:blipFill>
            <a:blip r:embed="rId3">
              <a:alphaModFix/>
            </a:blip>
            <a:stretch>
              <a:fillRect/>
            </a:stretch>
          </p:blipFill>
          <p:spPr>
            <a:xfrm rot="-5400000">
              <a:off x="3429949" y="273675"/>
              <a:ext cx="2524601" cy="5143500"/>
            </a:xfrm>
            <a:prstGeom prst="rect">
              <a:avLst/>
            </a:prstGeom>
            <a:noFill/>
            <a:ln>
              <a:noFill/>
            </a:ln>
          </p:spPr>
        </p:pic>
        <p:pic>
          <p:nvPicPr>
            <p:cNvPr id="250" name="Google Shape;250;p41"/>
            <p:cNvPicPr preferRelativeResize="0"/>
            <p:nvPr/>
          </p:nvPicPr>
          <p:blipFill>
            <a:blip r:embed="rId4">
              <a:alphaModFix/>
            </a:blip>
            <a:stretch>
              <a:fillRect/>
            </a:stretch>
          </p:blipFill>
          <p:spPr>
            <a:xfrm rot="-5400000">
              <a:off x="3585351" y="878027"/>
              <a:ext cx="2199651" cy="3912445"/>
            </a:xfrm>
            <a:prstGeom prst="rect">
              <a:avLst/>
            </a:prstGeom>
            <a:noFill/>
            <a:ln>
              <a:noFill/>
            </a:ln>
          </p:spPr>
        </p:pic>
      </p:grpSp>
      <p:sp>
        <p:nvSpPr>
          <p:cNvPr id="251" name="Google Shape;251;p41"/>
          <p:cNvSpPr txBox="1"/>
          <p:nvPr>
            <p:ph idx="1" type="body"/>
          </p:nvPr>
        </p:nvSpPr>
        <p:spPr>
          <a:xfrm>
            <a:off x="3453750" y="4169400"/>
            <a:ext cx="2115900" cy="3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A mobile app with 3D campus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57" name="Google Shape;257;p42"/>
          <p:cNvSpPr txBox="1"/>
          <p:nvPr>
            <p:ph idx="1" type="body"/>
          </p:nvPr>
        </p:nvSpPr>
        <p:spPr>
          <a:xfrm>
            <a:off x="311700" y="1084050"/>
            <a:ext cx="61389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b) augmented reality based on 3D projection map</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58" name="Google Shape;258;p42"/>
          <p:cNvSpPr txBox="1"/>
          <p:nvPr/>
        </p:nvSpPr>
        <p:spPr>
          <a:xfrm>
            <a:off x="2789625" y="2649138"/>
            <a:ext cx="304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259" name="Google Shape;259;p42"/>
          <p:cNvPicPr preferRelativeResize="0"/>
          <p:nvPr/>
        </p:nvPicPr>
        <p:blipFill rotWithShape="1">
          <a:blip r:embed="rId3">
            <a:alphaModFix/>
          </a:blip>
          <a:srcRect b="1224" l="1806" r="0" t="0"/>
          <a:stretch/>
        </p:blipFill>
        <p:spPr>
          <a:xfrm>
            <a:off x="430700" y="1706751"/>
            <a:ext cx="2238428" cy="2247799"/>
          </a:xfrm>
          <a:prstGeom prst="rect">
            <a:avLst/>
          </a:prstGeom>
          <a:noFill/>
          <a:ln>
            <a:noFill/>
          </a:ln>
        </p:spPr>
      </p:pic>
      <p:pic>
        <p:nvPicPr>
          <p:cNvPr id="260" name="Google Shape;260;p42"/>
          <p:cNvPicPr preferRelativeResize="0"/>
          <p:nvPr/>
        </p:nvPicPr>
        <p:blipFill>
          <a:blip r:embed="rId4">
            <a:alphaModFix/>
          </a:blip>
          <a:stretch>
            <a:fillRect/>
          </a:stretch>
        </p:blipFill>
        <p:spPr>
          <a:xfrm>
            <a:off x="3152450" y="1706750"/>
            <a:ext cx="2319076" cy="2247800"/>
          </a:xfrm>
          <a:prstGeom prst="rect">
            <a:avLst/>
          </a:prstGeom>
          <a:noFill/>
          <a:ln>
            <a:noFill/>
          </a:ln>
        </p:spPr>
      </p:pic>
      <p:pic>
        <p:nvPicPr>
          <p:cNvPr id="261" name="Google Shape;261;p42"/>
          <p:cNvPicPr preferRelativeResize="0"/>
          <p:nvPr/>
        </p:nvPicPr>
        <p:blipFill rotWithShape="1">
          <a:blip r:embed="rId5">
            <a:alphaModFix/>
          </a:blip>
          <a:srcRect b="0" l="35480" r="24277" t="0"/>
          <a:stretch/>
        </p:blipFill>
        <p:spPr>
          <a:xfrm rot="-5400000">
            <a:off x="6590477" y="1261380"/>
            <a:ext cx="1545395" cy="2880300"/>
          </a:xfrm>
          <a:prstGeom prst="rect">
            <a:avLst/>
          </a:prstGeom>
          <a:noFill/>
          <a:ln>
            <a:noFill/>
          </a:ln>
        </p:spPr>
      </p:pic>
      <p:sp>
        <p:nvSpPr>
          <p:cNvPr id="262" name="Google Shape;262;p42"/>
          <p:cNvSpPr txBox="1"/>
          <p:nvPr/>
        </p:nvSpPr>
        <p:spPr>
          <a:xfrm>
            <a:off x="5545025" y="2687688"/>
            <a:ext cx="304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63" name="Google Shape;263;p42"/>
          <p:cNvSpPr txBox="1"/>
          <p:nvPr>
            <p:ph idx="1" type="body"/>
          </p:nvPr>
        </p:nvSpPr>
        <p:spPr>
          <a:xfrm>
            <a:off x="577223" y="4026350"/>
            <a:ext cx="2091900" cy="27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3D printed map (* </a:t>
            </a:r>
            <a:r>
              <a:rPr lang="en" sz="1000"/>
              <a:t>from Dr. Sforza)</a:t>
            </a:r>
            <a:endParaRPr sz="1000"/>
          </a:p>
        </p:txBody>
      </p:sp>
      <p:sp>
        <p:nvSpPr>
          <p:cNvPr id="264" name="Google Shape;264;p42"/>
          <p:cNvSpPr txBox="1"/>
          <p:nvPr>
            <p:ph idx="1" type="body"/>
          </p:nvPr>
        </p:nvSpPr>
        <p:spPr>
          <a:xfrm>
            <a:off x="3643613" y="4026350"/>
            <a:ext cx="1827900" cy="2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VT campus map</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65" name="Google Shape;265;p42"/>
          <p:cNvSpPr txBox="1"/>
          <p:nvPr/>
        </p:nvSpPr>
        <p:spPr>
          <a:xfrm>
            <a:off x="6830550" y="3517150"/>
            <a:ext cx="1718700" cy="4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3D projection map</a:t>
            </a:r>
            <a:endParaRPr sz="1000">
              <a:solidFill>
                <a:schemeClr val="dk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71" name="Google Shape;271;p43"/>
          <p:cNvSpPr txBox="1"/>
          <p:nvPr>
            <p:ph idx="1" type="body"/>
          </p:nvPr>
        </p:nvSpPr>
        <p:spPr>
          <a:xfrm>
            <a:off x="311700" y="1068325"/>
            <a:ext cx="2703000" cy="32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a:t>
            </a:r>
            <a:endParaRPr>
              <a:solidFill>
                <a:srgbClr val="000000"/>
              </a:solidFill>
            </a:endParaRPr>
          </a:p>
          <a:p>
            <a:pPr indent="0" lvl="0" marL="0" rtl="0" algn="l">
              <a:spcBef>
                <a:spcPts val="1600"/>
              </a:spcBef>
              <a:spcAft>
                <a:spcPts val="0"/>
              </a:spcAft>
              <a:buNone/>
            </a:pPr>
            <a:r>
              <a:rPr lang="en">
                <a:solidFill>
                  <a:srgbClr val="000000"/>
                </a:solidFill>
              </a:rPr>
              <a:t>c) simulated AR prototype of VT campus based on  see through VR</a:t>
            </a:r>
            <a:endParaRPr>
              <a:solidFill>
                <a:srgbClr val="000000"/>
              </a:solidFill>
            </a:endParaRPr>
          </a:p>
          <a:p>
            <a:pPr indent="0" lvl="0" marL="0" rtl="0" algn="l">
              <a:spcBef>
                <a:spcPts val="1600"/>
              </a:spcBef>
              <a:spcAft>
                <a:spcPts val="0"/>
              </a:spcAft>
              <a:buNone/>
            </a:pPr>
            <a:r>
              <a:rPr lang="en">
                <a:solidFill>
                  <a:srgbClr val="000000"/>
                </a:solidFill>
              </a:rPr>
              <a:t>Features</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Navigation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Zoom in/out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Gesture control</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Play 360 video/image</a:t>
            </a:r>
            <a:endParaRPr>
              <a:solidFill>
                <a:srgbClr val="000000"/>
              </a:solidFill>
            </a:endParaRPr>
          </a:p>
        </p:txBody>
      </p:sp>
      <p:sp>
        <p:nvSpPr>
          <p:cNvPr id="272" name="Google Shape;272;p43"/>
          <p:cNvSpPr txBox="1"/>
          <p:nvPr/>
        </p:nvSpPr>
        <p:spPr>
          <a:xfrm>
            <a:off x="128550" y="4603975"/>
            <a:ext cx="44490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 </a:t>
            </a:r>
            <a:r>
              <a:rPr lang="en" sz="1000">
                <a:solidFill>
                  <a:schemeClr val="dk2"/>
                </a:solidFill>
                <a:latin typeface="Proxima Nova"/>
                <a:ea typeface="Proxima Nova"/>
                <a:cs typeface="Proxima Nova"/>
                <a:sym typeface="Proxima Nova"/>
              </a:rPr>
              <a:t>The 360 videos and resource are sponsored by Dr. Gabbard, </a:t>
            </a:r>
            <a:r>
              <a:rPr lang="en" sz="1000">
                <a:solidFill>
                  <a:schemeClr val="dk2"/>
                </a:solidFill>
                <a:latin typeface="Proxima Nova"/>
                <a:ea typeface="Proxima Nova"/>
                <a:cs typeface="Proxima Nova"/>
                <a:sym typeface="Proxima Nova"/>
              </a:rPr>
              <a:t>Dr. Patrick</a:t>
            </a:r>
            <a:endParaRPr sz="1000"/>
          </a:p>
        </p:txBody>
      </p:sp>
      <p:pic>
        <p:nvPicPr>
          <p:cNvPr descr="Unity see through virginia tech campus. HCS class project slide 1" id="273" name="Google Shape;273;p43" title="birdviewgoodwin">
            <a:hlinkClick r:id="rId3"/>
          </p:cNvPr>
          <p:cNvPicPr preferRelativeResize="0"/>
          <p:nvPr/>
        </p:nvPicPr>
        <p:blipFill>
          <a:blip r:embed="rId4">
            <a:alphaModFix/>
          </a:blip>
          <a:stretch>
            <a:fillRect/>
          </a:stretch>
        </p:blipFill>
        <p:spPr>
          <a:xfrm>
            <a:off x="3045050" y="201750"/>
            <a:ext cx="5719426" cy="428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242275" y="2906925"/>
            <a:ext cx="8520600" cy="1923900"/>
          </a:xfrm>
          <a:prstGeom prst="rect">
            <a:avLst/>
          </a:prstGeom>
        </p:spPr>
        <p:txBody>
          <a:bodyPr anchorCtr="0" anchor="t" bIns="91425" lIns="91425" spcFirstLastPara="1" rIns="91425" wrap="square" tIns="91425">
            <a:noAutofit/>
          </a:bodyPr>
          <a:lstStyle/>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Identify possible avenues of incorporating XR into a </a:t>
            </a:r>
            <a:r>
              <a:rPr i="1" lang="en" sz="1900">
                <a:solidFill>
                  <a:schemeClr val="dk1"/>
                </a:solidFill>
                <a:latin typeface="Arial"/>
                <a:ea typeface="Arial"/>
                <a:cs typeface="Arial"/>
                <a:sym typeface="Arial"/>
              </a:rPr>
              <a:t>“mobile”</a:t>
            </a:r>
            <a:r>
              <a:rPr lang="en" sz="1900">
                <a:solidFill>
                  <a:schemeClr val="dk1"/>
                </a:solidFill>
                <a:latin typeface="Arial"/>
                <a:ea typeface="Arial"/>
                <a:cs typeface="Arial"/>
                <a:sym typeface="Arial"/>
              </a:rPr>
              <a:t> platform</a:t>
            </a:r>
            <a:endParaRPr sz="1900">
              <a:solidFill>
                <a:schemeClr val="dk1"/>
              </a:solidFill>
              <a:latin typeface="Arial"/>
              <a:ea typeface="Arial"/>
              <a:cs typeface="Arial"/>
              <a:sym typeface="Arial"/>
            </a:endParaRPr>
          </a:p>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Understand user </a:t>
            </a:r>
            <a:r>
              <a:rPr b="1" lang="en" sz="1900">
                <a:solidFill>
                  <a:schemeClr val="dk1"/>
                </a:solidFill>
                <a:latin typeface="Arial"/>
                <a:ea typeface="Arial"/>
                <a:cs typeface="Arial"/>
                <a:sym typeface="Arial"/>
              </a:rPr>
              <a:t>needs</a:t>
            </a:r>
            <a:r>
              <a:rPr lang="en" sz="1900">
                <a:solidFill>
                  <a:schemeClr val="dk1"/>
                </a:solidFill>
                <a:latin typeface="Arial"/>
                <a:ea typeface="Arial"/>
                <a:cs typeface="Arial"/>
                <a:sym typeface="Arial"/>
              </a:rPr>
              <a:t> &amp; system </a:t>
            </a:r>
            <a:r>
              <a:rPr b="1" lang="en" sz="1900">
                <a:solidFill>
                  <a:schemeClr val="dk1"/>
                </a:solidFill>
                <a:latin typeface="Arial"/>
                <a:ea typeface="Arial"/>
                <a:cs typeface="Arial"/>
                <a:sym typeface="Arial"/>
              </a:rPr>
              <a:t>requirements</a:t>
            </a:r>
            <a:endParaRPr b="1" sz="1900">
              <a:solidFill>
                <a:schemeClr val="dk1"/>
              </a:solidFill>
              <a:latin typeface="Arial"/>
              <a:ea typeface="Arial"/>
              <a:cs typeface="Arial"/>
              <a:sym typeface="Arial"/>
            </a:endParaRPr>
          </a:p>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Design the system and evaluate its usefulness</a:t>
            </a:r>
            <a:endParaRPr sz="1900">
              <a:solidFill>
                <a:schemeClr val="dk1"/>
              </a:solidFill>
              <a:latin typeface="Arial"/>
              <a:ea typeface="Arial"/>
              <a:cs typeface="Arial"/>
              <a:sym typeface="Arial"/>
            </a:endParaRPr>
          </a:p>
          <a:p>
            <a:pPr indent="0" lvl="0" marL="457200" marR="0" rtl="0" algn="l">
              <a:spcBef>
                <a:spcPts val="0"/>
              </a:spcBef>
              <a:spcAft>
                <a:spcPts val="0"/>
              </a:spcAft>
              <a:buNone/>
            </a:pPr>
            <a:r>
              <a:t/>
            </a:r>
            <a:endParaRPr sz="1900">
              <a:solidFill>
                <a:schemeClr val="dk1"/>
              </a:solidFill>
              <a:latin typeface="Arial"/>
              <a:ea typeface="Arial"/>
              <a:cs typeface="Arial"/>
              <a:sym typeface="Arial"/>
            </a:endParaRPr>
          </a:p>
          <a:p>
            <a:pPr indent="0" lvl="0" marL="0" rtl="0" algn="l">
              <a:spcBef>
                <a:spcPts val="0"/>
              </a:spcBef>
              <a:spcAft>
                <a:spcPts val="1600"/>
              </a:spcAft>
              <a:buNone/>
            </a:pPr>
            <a:r>
              <a:t/>
            </a:r>
            <a:endParaRPr b="1" i="1" sz="1800">
              <a:solidFill>
                <a:srgbClr val="000000"/>
              </a:solidFill>
            </a:endParaRPr>
          </a:p>
        </p:txBody>
      </p:sp>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a:t>
            </a:r>
            <a:endParaRPr/>
          </a:p>
        </p:txBody>
      </p:sp>
      <p:sp>
        <p:nvSpPr>
          <p:cNvPr id="146" name="Google Shape;146;p26"/>
          <p:cNvSpPr txBox="1"/>
          <p:nvPr>
            <p:ph idx="1" type="body"/>
          </p:nvPr>
        </p:nvSpPr>
        <p:spPr>
          <a:xfrm>
            <a:off x="311700" y="1152475"/>
            <a:ext cx="8520600" cy="905400"/>
          </a:xfrm>
          <a:prstGeom prst="rect">
            <a:avLst/>
          </a:prstGeom>
        </p:spPr>
        <p:txBody>
          <a:bodyPr anchorCtr="0" anchor="t" bIns="91425" lIns="91425" spcFirstLastPara="1" rIns="91425" wrap="square" tIns="91425">
            <a:noAutofit/>
          </a:bodyPr>
          <a:lstStyle/>
          <a:p>
            <a:pPr indent="0" lvl="0" marL="457200" marR="0" rtl="0" algn="l">
              <a:spcBef>
                <a:spcPts val="0"/>
              </a:spcBef>
              <a:spcAft>
                <a:spcPts val="0"/>
              </a:spcAft>
              <a:buNone/>
            </a:pPr>
            <a:r>
              <a:rPr b="1" i="1" lang="en" sz="1900">
                <a:solidFill>
                  <a:schemeClr val="dk1"/>
                </a:solidFill>
                <a:latin typeface="Roboto"/>
                <a:ea typeface="Roboto"/>
                <a:cs typeface="Roboto"/>
                <a:sym typeface="Roboto"/>
              </a:rPr>
              <a:t>To determine whether </a:t>
            </a:r>
            <a:r>
              <a:rPr b="1" i="1" lang="en" sz="1900">
                <a:solidFill>
                  <a:schemeClr val="dk1"/>
                </a:solidFill>
                <a:latin typeface="Roboto"/>
                <a:ea typeface="Roboto"/>
                <a:cs typeface="Roboto"/>
                <a:sym typeface="Roboto"/>
              </a:rPr>
              <a:t>the inclusion o</a:t>
            </a:r>
            <a:r>
              <a:rPr b="1" i="1" lang="en" sz="1900">
                <a:solidFill>
                  <a:schemeClr val="dk1"/>
                </a:solidFill>
                <a:latin typeface="Roboto"/>
                <a:ea typeface="Roboto"/>
                <a:cs typeface="Roboto"/>
                <a:sym typeface="Roboto"/>
              </a:rPr>
              <a:t>f </a:t>
            </a:r>
            <a:r>
              <a:rPr b="1" i="1" lang="en" sz="1900">
                <a:solidFill>
                  <a:schemeClr val="dk1"/>
                </a:solidFill>
                <a:latin typeface="Roboto"/>
                <a:ea typeface="Roboto"/>
                <a:cs typeface="Roboto"/>
                <a:sym typeface="Roboto"/>
              </a:rPr>
              <a:t>a mixed reality (XR) experience</a:t>
            </a:r>
            <a:endParaRPr b="1" i="1" sz="1900">
              <a:solidFill>
                <a:schemeClr val="dk1"/>
              </a:solidFill>
              <a:latin typeface="Roboto"/>
              <a:ea typeface="Roboto"/>
              <a:cs typeface="Roboto"/>
              <a:sym typeface="Roboto"/>
            </a:endParaRPr>
          </a:p>
          <a:p>
            <a:pPr indent="0" lvl="0" marL="457200" marR="0" rtl="0" algn="l">
              <a:spcBef>
                <a:spcPts val="0"/>
              </a:spcBef>
              <a:spcAft>
                <a:spcPts val="0"/>
              </a:spcAft>
              <a:buNone/>
            </a:pPr>
            <a:r>
              <a:rPr b="1" i="1" lang="en" sz="1900">
                <a:solidFill>
                  <a:schemeClr val="dk1"/>
                </a:solidFill>
                <a:latin typeface="Roboto"/>
                <a:ea typeface="Roboto"/>
                <a:cs typeface="Roboto"/>
                <a:sym typeface="Roboto"/>
              </a:rPr>
              <a:t>Into undergraduate recruitment lifecycle improves enrollment into VT</a:t>
            </a:r>
            <a:endParaRPr b="1" i="1" sz="1900">
              <a:solidFill>
                <a:schemeClr val="dk1"/>
              </a:solidFill>
              <a:latin typeface="Roboto"/>
              <a:ea typeface="Roboto"/>
              <a:cs typeface="Roboto"/>
              <a:sym typeface="Roboto"/>
            </a:endParaRPr>
          </a:p>
          <a:p>
            <a:pPr indent="0" lvl="0" marL="457200" marR="0" rtl="0" algn="l">
              <a:spcBef>
                <a:spcPts val="0"/>
              </a:spcBef>
              <a:spcAft>
                <a:spcPts val="0"/>
              </a:spcAft>
              <a:buNone/>
            </a:pPr>
            <a:r>
              <a:t/>
            </a:r>
            <a:endParaRPr b="1" i="1" sz="1900">
              <a:solidFill>
                <a:schemeClr val="dk1"/>
              </a:solidFill>
              <a:latin typeface="Roboto"/>
              <a:ea typeface="Roboto"/>
              <a:cs typeface="Roboto"/>
              <a:sym typeface="Roboto"/>
            </a:endParaRPr>
          </a:p>
          <a:p>
            <a:pPr indent="0" lvl="0" marL="0" rtl="0" algn="l">
              <a:spcBef>
                <a:spcPts val="0"/>
              </a:spcBef>
              <a:spcAft>
                <a:spcPts val="1600"/>
              </a:spcAft>
              <a:buNone/>
            </a:pPr>
            <a:r>
              <a:t/>
            </a:r>
            <a:endParaRPr b="1" i="1" sz="1800">
              <a:solidFill>
                <a:srgbClr val="000000"/>
              </a:solidFill>
              <a:latin typeface="Roboto"/>
              <a:ea typeface="Roboto"/>
              <a:cs typeface="Roboto"/>
              <a:sym typeface="Roboto"/>
            </a:endParaRPr>
          </a:p>
        </p:txBody>
      </p:sp>
      <p:sp>
        <p:nvSpPr>
          <p:cNvPr id="147" name="Google Shape;147;p26"/>
          <p:cNvSpPr txBox="1"/>
          <p:nvPr>
            <p:ph type="title"/>
          </p:nvPr>
        </p:nvSpPr>
        <p:spPr>
          <a:xfrm>
            <a:off x="38235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Team’s goal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79" name="Google Shape;279;p44"/>
          <p:cNvSpPr txBox="1"/>
          <p:nvPr>
            <p:ph idx="1" type="body"/>
          </p:nvPr>
        </p:nvSpPr>
        <p:spPr>
          <a:xfrm>
            <a:off x="234425" y="1336875"/>
            <a:ext cx="14226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000000"/>
                </a:solidFill>
              </a:rPr>
              <a:t>Main t</a:t>
            </a:r>
            <a:r>
              <a:rPr lang="en" sz="1800">
                <a:solidFill>
                  <a:srgbClr val="000000"/>
                </a:solidFill>
              </a:rPr>
              <a:t>ask:</a:t>
            </a:r>
            <a:endParaRPr sz="1800">
              <a:solidFill>
                <a:srgbClr val="000000"/>
              </a:solidFill>
            </a:endParaRPr>
          </a:p>
        </p:txBody>
      </p:sp>
      <p:sp>
        <p:nvSpPr>
          <p:cNvPr id="280" name="Google Shape;280;p44"/>
          <p:cNvSpPr txBox="1"/>
          <p:nvPr/>
        </p:nvSpPr>
        <p:spPr>
          <a:xfrm>
            <a:off x="311700" y="2126425"/>
            <a:ext cx="2406000" cy="739200"/>
          </a:xfrm>
          <a:prstGeom prst="rect">
            <a:avLst/>
          </a:prstGeom>
          <a:noFill/>
          <a:ln cap="flat" cmpd="sng" w="952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Locate buildings on campus &amp; play 360 video/image</a:t>
            </a:r>
            <a:endParaRPr>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a:latin typeface="Proxima Nova"/>
              <a:ea typeface="Proxima Nova"/>
              <a:cs typeface="Proxima Nova"/>
              <a:sym typeface="Proxima Nova"/>
            </a:endParaRPr>
          </a:p>
        </p:txBody>
      </p:sp>
      <p:sp>
        <p:nvSpPr>
          <p:cNvPr id="281" name="Google Shape;281;p44"/>
          <p:cNvSpPr txBox="1"/>
          <p:nvPr/>
        </p:nvSpPr>
        <p:spPr>
          <a:xfrm>
            <a:off x="128550" y="4603975"/>
            <a:ext cx="4513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*The 360 videos and 360 images are sponsored by Dr. Gabbard, Dr. Patrick</a:t>
            </a:r>
            <a:endParaRPr sz="1000"/>
          </a:p>
        </p:txBody>
      </p:sp>
      <p:pic>
        <p:nvPicPr>
          <p:cNvPr descr="Unity see through virginia tech campus. HCS class project slide 5" id="282" name="Google Shape;282;p44" title="wholeviewwj">
            <a:hlinkClick r:id="rId3"/>
          </p:cNvPr>
          <p:cNvPicPr preferRelativeResize="0"/>
          <p:nvPr/>
        </p:nvPicPr>
        <p:blipFill>
          <a:blip r:embed="rId4">
            <a:alphaModFix/>
          </a:blip>
          <a:stretch>
            <a:fillRect/>
          </a:stretch>
        </p:blipFill>
        <p:spPr>
          <a:xfrm>
            <a:off x="2899425" y="106925"/>
            <a:ext cx="5886550" cy="4414900"/>
          </a:xfrm>
          <a:prstGeom prst="rect">
            <a:avLst/>
          </a:prstGeom>
          <a:noFill/>
          <a:ln>
            <a:noFill/>
          </a:ln>
        </p:spPr>
      </p:pic>
      <p:pic>
        <p:nvPicPr>
          <p:cNvPr id="283" name="Google Shape;283;p44"/>
          <p:cNvPicPr preferRelativeResize="0"/>
          <p:nvPr/>
        </p:nvPicPr>
        <p:blipFill rotWithShape="1">
          <a:blip r:embed="rId5">
            <a:alphaModFix/>
          </a:blip>
          <a:srcRect b="0" l="0" r="13479" t="0"/>
          <a:stretch/>
        </p:blipFill>
        <p:spPr>
          <a:xfrm>
            <a:off x="497302" y="3461700"/>
            <a:ext cx="2034802" cy="1060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89" name="Google Shape;289;p45"/>
          <p:cNvSpPr txBox="1"/>
          <p:nvPr>
            <p:ph idx="1" type="body"/>
          </p:nvPr>
        </p:nvSpPr>
        <p:spPr>
          <a:xfrm>
            <a:off x="311700" y="1068325"/>
            <a:ext cx="4703100" cy="4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Bird’s-eye view of different buildings</a:t>
            </a:r>
            <a:endParaRPr>
              <a:solidFill>
                <a:srgbClr val="000000"/>
              </a:solidFill>
            </a:endParaRPr>
          </a:p>
        </p:txBody>
      </p:sp>
      <p:pic>
        <p:nvPicPr>
          <p:cNvPr id="290" name="Google Shape;290;p45"/>
          <p:cNvPicPr preferRelativeResize="0"/>
          <p:nvPr/>
        </p:nvPicPr>
        <p:blipFill rotWithShape="1">
          <a:blip r:embed="rId3">
            <a:alphaModFix/>
          </a:blip>
          <a:srcRect b="6654" l="2726" r="1926" t="9326"/>
          <a:stretch/>
        </p:blipFill>
        <p:spPr>
          <a:xfrm>
            <a:off x="488325" y="1915166"/>
            <a:ext cx="4104096" cy="2034310"/>
          </a:xfrm>
          <a:prstGeom prst="rect">
            <a:avLst/>
          </a:prstGeom>
          <a:noFill/>
          <a:ln>
            <a:noFill/>
          </a:ln>
        </p:spPr>
      </p:pic>
      <p:pic>
        <p:nvPicPr>
          <p:cNvPr id="291" name="Google Shape;291;p45"/>
          <p:cNvPicPr preferRelativeResize="0"/>
          <p:nvPr/>
        </p:nvPicPr>
        <p:blipFill rotWithShape="1">
          <a:blip r:embed="rId4">
            <a:alphaModFix/>
          </a:blip>
          <a:srcRect b="13184" l="16662" r="2175" t="6816"/>
          <a:stretch/>
        </p:blipFill>
        <p:spPr>
          <a:xfrm>
            <a:off x="4730175" y="723200"/>
            <a:ext cx="3490225" cy="1935041"/>
          </a:xfrm>
          <a:prstGeom prst="rect">
            <a:avLst/>
          </a:prstGeom>
          <a:noFill/>
          <a:ln>
            <a:noFill/>
          </a:ln>
        </p:spPr>
      </p:pic>
      <p:pic>
        <p:nvPicPr>
          <p:cNvPr id="292" name="Google Shape;292;p45"/>
          <p:cNvPicPr preferRelativeResize="0"/>
          <p:nvPr/>
        </p:nvPicPr>
        <p:blipFill rotWithShape="1">
          <a:blip r:embed="rId5">
            <a:alphaModFix/>
          </a:blip>
          <a:srcRect b="7903" l="9417" r="5280" t="15958"/>
          <a:stretch/>
        </p:blipFill>
        <p:spPr>
          <a:xfrm>
            <a:off x="4730175" y="2720125"/>
            <a:ext cx="3490225" cy="188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98" name="Google Shape;298;p46"/>
          <p:cNvSpPr txBox="1"/>
          <p:nvPr>
            <p:ph idx="1" type="body"/>
          </p:nvPr>
        </p:nvSpPr>
        <p:spPr>
          <a:xfrm>
            <a:off x="311700" y="1068325"/>
            <a:ext cx="4703100" cy="4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Close view for detail interactions</a:t>
            </a:r>
            <a:endParaRPr>
              <a:solidFill>
                <a:srgbClr val="000000"/>
              </a:solidFill>
            </a:endParaRPr>
          </a:p>
        </p:txBody>
      </p:sp>
      <p:pic>
        <p:nvPicPr>
          <p:cNvPr id="299" name="Google Shape;299;p46"/>
          <p:cNvPicPr preferRelativeResize="0"/>
          <p:nvPr/>
        </p:nvPicPr>
        <p:blipFill rotWithShape="1">
          <a:blip r:embed="rId3">
            <a:alphaModFix/>
          </a:blip>
          <a:srcRect b="14310" l="5425" r="7912" t="0"/>
          <a:stretch/>
        </p:blipFill>
        <p:spPr>
          <a:xfrm>
            <a:off x="403675" y="1650475"/>
            <a:ext cx="3891950" cy="2413576"/>
          </a:xfrm>
          <a:prstGeom prst="rect">
            <a:avLst/>
          </a:prstGeom>
          <a:noFill/>
          <a:ln>
            <a:noFill/>
          </a:ln>
          <a:effectLst>
            <a:outerShdw blurRad="57150" rotWithShape="0" algn="bl" dir="5400000" dist="47625">
              <a:srgbClr val="000000">
                <a:alpha val="50000"/>
              </a:srgbClr>
            </a:outerShdw>
          </a:effectLst>
        </p:spPr>
      </p:pic>
      <p:pic>
        <p:nvPicPr>
          <p:cNvPr id="300" name="Google Shape;300;p46"/>
          <p:cNvPicPr preferRelativeResize="0"/>
          <p:nvPr/>
        </p:nvPicPr>
        <p:blipFill rotWithShape="1">
          <a:blip r:embed="rId4">
            <a:alphaModFix/>
          </a:blip>
          <a:srcRect b="0" l="0" r="0" t="0"/>
          <a:stretch/>
        </p:blipFill>
        <p:spPr>
          <a:xfrm>
            <a:off x="4661825" y="164275"/>
            <a:ext cx="3838326" cy="2077151"/>
          </a:xfrm>
          <a:prstGeom prst="rect">
            <a:avLst/>
          </a:prstGeom>
          <a:noFill/>
          <a:ln>
            <a:noFill/>
          </a:ln>
          <a:effectLst>
            <a:outerShdw blurRad="57150" rotWithShape="0" algn="bl" dir="5400000" dist="19050">
              <a:srgbClr val="000000">
                <a:alpha val="50000"/>
              </a:srgbClr>
            </a:outerShdw>
          </a:effectLst>
        </p:spPr>
      </p:pic>
      <p:pic>
        <p:nvPicPr>
          <p:cNvPr id="301" name="Google Shape;301;p46"/>
          <p:cNvPicPr preferRelativeResize="0"/>
          <p:nvPr/>
        </p:nvPicPr>
        <p:blipFill rotWithShape="1">
          <a:blip r:embed="rId5">
            <a:alphaModFix/>
          </a:blip>
          <a:srcRect b="18845" l="12954" r="22404" t="6011"/>
          <a:stretch/>
        </p:blipFill>
        <p:spPr>
          <a:xfrm>
            <a:off x="4661825" y="2354325"/>
            <a:ext cx="3838327" cy="217202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07" name="Google Shape;307;p47"/>
          <p:cNvSpPr txBox="1"/>
          <p:nvPr>
            <p:ph idx="1" type="body"/>
          </p:nvPr>
        </p:nvSpPr>
        <p:spPr>
          <a:xfrm>
            <a:off x="311700" y="3095575"/>
            <a:ext cx="28905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C</a:t>
            </a:r>
            <a:r>
              <a:rPr lang="en"/>
              <a:t>assell Coliseum</a:t>
            </a:r>
            <a:endParaRPr/>
          </a:p>
          <a:p>
            <a:pPr indent="0" lvl="0" marL="0" rtl="0" algn="l">
              <a:spcBef>
                <a:spcPts val="1600"/>
              </a:spcBef>
              <a:spcAft>
                <a:spcPts val="0"/>
              </a:spcAft>
              <a:buNone/>
            </a:pPr>
            <a:r>
              <a:rPr lang="en"/>
              <a:t>Navigation Cue: Flashing Building</a:t>
            </a:r>
            <a:endParaRPr/>
          </a:p>
          <a:p>
            <a:pPr indent="0" lvl="0" marL="0" rtl="0" algn="l">
              <a:spcBef>
                <a:spcPts val="1600"/>
              </a:spcBef>
              <a:spcAft>
                <a:spcPts val="1600"/>
              </a:spcAft>
              <a:buNone/>
            </a:pPr>
            <a:r>
              <a:rPr lang="en"/>
              <a:t>UI: Button</a:t>
            </a:r>
            <a:endParaRPr/>
          </a:p>
        </p:txBody>
      </p:sp>
      <p:pic>
        <p:nvPicPr>
          <p:cNvPr id="308" name="Google Shape;308;p47"/>
          <p:cNvPicPr preferRelativeResize="0"/>
          <p:nvPr/>
        </p:nvPicPr>
        <p:blipFill>
          <a:blip r:embed="rId3">
            <a:alphaModFix/>
          </a:blip>
          <a:stretch>
            <a:fillRect/>
          </a:stretch>
        </p:blipFill>
        <p:spPr>
          <a:xfrm>
            <a:off x="311701" y="1152476"/>
            <a:ext cx="2779224" cy="1808349"/>
          </a:xfrm>
          <a:prstGeom prst="rect">
            <a:avLst/>
          </a:prstGeom>
          <a:noFill/>
          <a:ln>
            <a:noFill/>
          </a:ln>
        </p:spPr>
      </p:pic>
      <p:pic>
        <p:nvPicPr>
          <p:cNvPr id="309" name="Google Shape;309;p47"/>
          <p:cNvPicPr preferRelativeResize="0"/>
          <p:nvPr/>
        </p:nvPicPr>
        <p:blipFill>
          <a:blip r:embed="rId4">
            <a:alphaModFix/>
          </a:blip>
          <a:stretch>
            <a:fillRect/>
          </a:stretch>
        </p:blipFill>
        <p:spPr>
          <a:xfrm>
            <a:off x="3261825" y="1152475"/>
            <a:ext cx="2604774" cy="1808350"/>
          </a:xfrm>
          <a:prstGeom prst="rect">
            <a:avLst/>
          </a:prstGeom>
          <a:noFill/>
          <a:ln>
            <a:noFill/>
          </a:ln>
        </p:spPr>
      </p:pic>
      <p:pic>
        <p:nvPicPr>
          <p:cNvPr id="310" name="Google Shape;310;p47"/>
          <p:cNvPicPr preferRelativeResize="0"/>
          <p:nvPr/>
        </p:nvPicPr>
        <p:blipFill>
          <a:blip r:embed="rId5">
            <a:alphaModFix/>
          </a:blip>
          <a:stretch>
            <a:fillRect/>
          </a:stretch>
        </p:blipFill>
        <p:spPr>
          <a:xfrm>
            <a:off x="6037500" y="1152475"/>
            <a:ext cx="2890532" cy="1808349"/>
          </a:xfrm>
          <a:prstGeom prst="rect">
            <a:avLst/>
          </a:prstGeom>
          <a:noFill/>
          <a:ln>
            <a:noFill/>
          </a:ln>
        </p:spPr>
      </p:pic>
      <p:sp>
        <p:nvSpPr>
          <p:cNvPr id="311" name="Google Shape;311;p47"/>
          <p:cNvSpPr txBox="1"/>
          <p:nvPr>
            <p:ph idx="1" type="body"/>
          </p:nvPr>
        </p:nvSpPr>
        <p:spPr>
          <a:xfrm>
            <a:off x="3261825" y="3095575"/>
            <a:ext cx="26049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Burruss Hall</a:t>
            </a:r>
            <a:endParaRPr/>
          </a:p>
          <a:p>
            <a:pPr indent="0" lvl="0" marL="0" rtl="0" algn="l">
              <a:spcBef>
                <a:spcPts val="1600"/>
              </a:spcBef>
              <a:spcAft>
                <a:spcPts val="0"/>
              </a:spcAft>
              <a:buNone/>
            </a:pPr>
            <a:r>
              <a:rPr lang="en"/>
              <a:t>Navigation Cue: Target Pin</a:t>
            </a:r>
            <a:endParaRPr/>
          </a:p>
          <a:p>
            <a:pPr indent="0" lvl="0" marL="0" rtl="0" algn="l">
              <a:spcBef>
                <a:spcPts val="1600"/>
              </a:spcBef>
              <a:spcAft>
                <a:spcPts val="1600"/>
              </a:spcAft>
              <a:buClr>
                <a:schemeClr val="dk1"/>
              </a:buClr>
              <a:buSzPts val="1100"/>
              <a:buFont typeface="Arial"/>
              <a:buNone/>
            </a:pPr>
            <a:r>
              <a:rPr lang="en"/>
              <a:t>UI: Billboard</a:t>
            </a:r>
            <a:endParaRPr/>
          </a:p>
        </p:txBody>
      </p:sp>
      <p:sp>
        <p:nvSpPr>
          <p:cNvPr id="312" name="Google Shape;312;p47"/>
          <p:cNvSpPr txBox="1"/>
          <p:nvPr>
            <p:ph idx="1" type="body"/>
          </p:nvPr>
        </p:nvSpPr>
        <p:spPr>
          <a:xfrm>
            <a:off x="6037650" y="3095575"/>
            <a:ext cx="27792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Goodwin Hall</a:t>
            </a:r>
            <a:endParaRPr/>
          </a:p>
          <a:p>
            <a:pPr indent="0" lvl="0" marL="0" rtl="0" algn="l">
              <a:spcBef>
                <a:spcPts val="1600"/>
              </a:spcBef>
              <a:spcAft>
                <a:spcPts val="0"/>
              </a:spcAft>
              <a:buClr>
                <a:schemeClr val="dk1"/>
              </a:buClr>
              <a:buSzPts val="1100"/>
              <a:buFont typeface="Arial"/>
              <a:buNone/>
            </a:pPr>
            <a:r>
              <a:rPr lang="en"/>
              <a:t>Navigation Cue: Text only</a:t>
            </a:r>
            <a:endParaRPr/>
          </a:p>
          <a:p>
            <a:pPr indent="0" lvl="0" marL="0" rtl="0" algn="l">
              <a:spcBef>
                <a:spcPts val="1600"/>
              </a:spcBef>
              <a:spcAft>
                <a:spcPts val="1600"/>
              </a:spcAft>
              <a:buClr>
                <a:schemeClr val="dk1"/>
              </a:buClr>
              <a:buSzPts val="1100"/>
              <a:buFont typeface="Arial"/>
              <a:buNone/>
            </a:pPr>
            <a:r>
              <a:rPr lang="en"/>
              <a:t>UI: 3D Orbs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18" name="Google Shape;318;p48"/>
          <p:cNvSpPr txBox="1"/>
          <p:nvPr>
            <p:ph idx="1" type="body"/>
          </p:nvPr>
        </p:nvSpPr>
        <p:spPr>
          <a:xfrm>
            <a:off x="3915000" y="1757500"/>
            <a:ext cx="4917300" cy="93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Target number of participants:1 (pilot)</a:t>
            </a:r>
            <a:r>
              <a:rPr lang="en"/>
              <a:t> +4 (main study)</a:t>
            </a:r>
            <a:endParaRPr/>
          </a:p>
          <a:p>
            <a:pPr indent="-317500" lvl="0" marL="457200" rtl="0" algn="l">
              <a:spcBef>
                <a:spcPts val="0"/>
              </a:spcBef>
              <a:spcAft>
                <a:spcPts val="0"/>
              </a:spcAft>
              <a:buSzPts val="1400"/>
              <a:buChar char="●"/>
            </a:pPr>
            <a:r>
              <a:rPr lang="en"/>
              <a:t>Expertise of participants: Regular-Double specialist</a:t>
            </a:r>
            <a:endParaRPr/>
          </a:p>
          <a:p>
            <a:pPr indent="-317500" lvl="0" marL="457200" rtl="0" algn="l">
              <a:spcBef>
                <a:spcPts val="0"/>
              </a:spcBef>
              <a:spcAft>
                <a:spcPts val="0"/>
              </a:spcAft>
              <a:buSzPts val="1400"/>
              <a:buChar char="●"/>
            </a:pPr>
            <a:r>
              <a:rPr lang="en"/>
              <a:t>Expected usability issues found: above 80%</a:t>
            </a:r>
            <a:endParaRPr/>
          </a:p>
        </p:txBody>
      </p:sp>
      <p:pic>
        <p:nvPicPr>
          <p:cNvPr id="319" name="Google Shape;319;p48"/>
          <p:cNvPicPr preferRelativeResize="0"/>
          <p:nvPr/>
        </p:nvPicPr>
        <p:blipFill>
          <a:blip r:embed="rId3">
            <a:alphaModFix/>
          </a:blip>
          <a:stretch>
            <a:fillRect/>
          </a:stretch>
        </p:blipFill>
        <p:spPr>
          <a:xfrm>
            <a:off x="571950" y="1038450"/>
            <a:ext cx="2773750" cy="3066600"/>
          </a:xfrm>
          <a:prstGeom prst="rect">
            <a:avLst/>
          </a:prstGeom>
          <a:noFill/>
          <a:ln>
            <a:noFill/>
          </a:ln>
        </p:spPr>
      </p:pic>
      <p:sp>
        <p:nvSpPr>
          <p:cNvPr id="320" name="Google Shape;320;p48"/>
          <p:cNvSpPr/>
          <p:nvPr/>
        </p:nvSpPr>
        <p:spPr>
          <a:xfrm>
            <a:off x="1590075" y="948975"/>
            <a:ext cx="360600" cy="72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ph idx="1" type="body"/>
          </p:nvPr>
        </p:nvSpPr>
        <p:spPr>
          <a:xfrm>
            <a:off x="859925" y="4205875"/>
            <a:ext cx="6424200" cy="26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Nielsen, J. Finding usability problems through heuristic evaluation. Proc. ACM CHI'92 (Monterey, CA, 3-7 May 1992).  </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28" name="Google Shape;328;p49"/>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9"/>
          <p:cNvSpPr/>
          <p:nvPr/>
        </p:nvSpPr>
        <p:spPr>
          <a:xfrm>
            <a:off x="766575"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30" name="Google Shape;330;p49"/>
          <p:cNvSpPr/>
          <p:nvPr/>
        </p:nvSpPr>
        <p:spPr>
          <a:xfrm>
            <a:off x="3566100"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31" name="Google Shape;331;p49"/>
          <p:cNvSpPr/>
          <p:nvPr/>
        </p:nvSpPr>
        <p:spPr>
          <a:xfrm>
            <a:off x="6593325"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32" name="Google Shape;332;p49"/>
          <p:cNvCxnSpPr>
            <a:stCxn id="329" idx="3"/>
            <a:endCxn id="330" idx="1"/>
          </p:cNvCxnSpPr>
          <p:nvPr/>
        </p:nvCxnSpPr>
        <p:spPr>
          <a:xfrm>
            <a:off x="2550675" y="2611800"/>
            <a:ext cx="1015500" cy="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49"/>
          <p:cNvCxnSpPr>
            <a:stCxn id="330" idx="3"/>
            <a:endCxn id="331" idx="1"/>
          </p:cNvCxnSpPr>
          <p:nvPr/>
        </p:nvCxnSpPr>
        <p:spPr>
          <a:xfrm>
            <a:off x="5350200" y="2611800"/>
            <a:ext cx="1243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39" name="Google Shape;339;p50"/>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p:nvPr/>
        </p:nvSpPr>
        <p:spPr>
          <a:xfrm>
            <a:off x="311700" y="1110325"/>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41" name="Google Shape;341;p50"/>
          <p:cNvSpPr/>
          <p:nvPr/>
        </p:nvSpPr>
        <p:spPr>
          <a:xfrm>
            <a:off x="311700" y="2423513"/>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42" name="Google Shape;342;p50"/>
          <p:cNvSpPr/>
          <p:nvPr/>
        </p:nvSpPr>
        <p:spPr>
          <a:xfrm>
            <a:off x="311700" y="36212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43" name="Google Shape;343;p50"/>
          <p:cNvCxnSpPr>
            <a:stCxn id="340" idx="2"/>
            <a:endCxn id="341"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50"/>
          <p:cNvCxnSpPr>
            <a:stCxn id="341" idx="2"/>
            <a:endCxn id="342"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345" name="Google Shape;345;p50"/>
          <p:cNvSpPr txBox="1"/>
          <p:nvPr/>
        </p:nvSpPr>
        <p:spPr>
          <a:xfrm>
            <a:off x="3488025" y="1238400"/>
            <a:ext cx="3682200" cy="266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Experience with AR </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Feelings toward AR</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Experience with gesture control</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Brief d</a:t>
            </a:r>
            <a:r>
              <a:rPr lang="en">
                <a:latin typeface="Proxima Nova"/>
                <a:ea typeface="Proxima Nova"/>
                <a:cs typeface="Proxima Nova"/>
                <a:sym typeface="Proxima Nova"/>
              </a:rPr>
              <a:t>escription</a:t>
            </a:r>
            <a:r>
              <a:rPr lang="en">
                <a:latin typeface="Proxima Nova"/>
                <a:ea typeface="Proxima Nova"/>
                <a:cs typeface="Proxima Nova"/>
                <a:sym typeface="Proxima Nova"/>
              </a:rPr>
              <a:t> of project goal, tasks for </a:t>
            </a:r>
            <a:r>
              <a:rPr lang="en">
                <a:latin typeface="Proxima Nova"/>
                <a:ea typeface="Proxima Nova"/>
                <a:cs typeface="Proxima Nova"/>
                <a:sym typeface="Proxima Nova"/>
              </a:rPr>
              <a:t>evaluation</a:t>
            </a:r>
            <a:r>
              <a:rPr lang="en">
                <a:latin typeface="Proxima Nova"/>
                <a:ea typeface="Proxima Nova"/>
                <a:cs typeface="Proxima Nova"/>
                <a:sym typeface="Proxima Nova"/>
              </a:rPr>
              <a:t>, and backstory for participant </a:t>
            </a:r>
            <a:r>
              <a:rPr lang="en">
                <a:latin typeface="Proxima Nova"/>
                <a:ea typeface="Proxima Nova"/>
                <a:cs typeface="Proxima Nova"/>
                <a:sym typeface="Proxima Nova"/>
              </a:rPr>
              <a:t>character and task</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346" name="Google Shape;346;p50"/>
          <p:cNvSpPr/>
          <p:nvPr/>
        </p:nvSpPr>
        <p:spPr>
          <a:xfrm>
            <a:off x="2311325" y="1167250"/>
            <a:ext cx="1338000" cy="2400900"/>
          </a:xfrm>
          <a:prstGeom prst="leftBrace">
            <a:avLst>
              <a:gd fmla="val 8333" name="adj1"/>
              <a:gd fmla="val 937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52" name="Google Shape;352;p51"/>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311700" y="106575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54" name="Google Shape;354;p51"/>
          <p:cNvSpPr/>
          <p:nvPr/>
        </p:nvSpPr>
        <p:spPr>
          <a:xfrm>
            <a:off x="311700" y="237893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55" name="Google Shape;355;p51"/>
          <p:cNvSpPr/>
          <p:nvPr/>
        </p:nvSpPr>
        <p:spPr>
          <a:xfrm>
            <a:off x="311700" y="357662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56" name="Google Shape;356;p51"/>
          <p:cNvCxnSpPr>
            <a:stCxn id="353" idx="2"/>
            <a:endCxn id="354" idx="0"/>
          </p:cNvCxnSpPr>
          <p:nvPr/>
        </p:nvCxnSpPr>
        <p:spPr>
          <a:xfrm>
            <a:off x="1203750" y="163845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51"/>
          <p:cNvCxnSpPr>
            <a:stCxn id="354" idx="2"/>
            <a:endCxn id="355" idx="0"/>
          </p:cNvCxnSpPr>
          <p:nvPr/>
        </p:nvCxnSpPr>
        <p:spPr>
          <a:xfrm>
            <a:off x="1203750" y="2951638"/>
            <a:ext cx="0" cy="624900"/>
          </a:xfrm>
          <a:prstGeom prst="straightConnector1">
            <a:avLst/>
          </a:prstGeom>
          <a:noFill/>
          <a:ln cap="flat" cmpd="sng" w="9525">
            <a:solidFill>
              <a:schemeClr val="dk2"/>
            </a:solidFill>
            <a:prstDash val="solid"/>
            <a:round/>
            <a:headEnd len="med" w="med" type="none"/>
            <a:tailEnd len="med" w="med" type="triangle"/>
          </a:ln>
        </p:spPr>
      </p:cxnSp>
      <p:sp>
        <p:nvSpPr>
          <p:cNvPr id="358" name="Google Shape;358;p51"/>
          <p:cNvSpPr/>
          <p:nvPr/>
        </p:nvSpPr>
        <p:spPr>
          <a:xfrm>
            <a:off x="3061075" y="3261711"/>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359" name="Google Shape;359;p51"/>
          <p:cNvSpPr/>
          <p:nvPr/>
        </p:nvSpPr>
        <p:spPr>
          <a:xfrm>
            <a:off x="3061077" y="1382085"/>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360" name="Google Shape;360;p51"/>
          <p:cNvSpPr/>
          <p:nvPr/>
        </p:nvSpPr>
        <p:spPr>
          <a:xfrm>
            <a:off x="3061077" y="2008631"/>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361" name="Google Shape;361;p51"/>
          <p:cNvSpPr/>
          <p:nvPr/>
        </p:nvSpPr>
        <p:spPr>
          <a:xfrm>
            <a:off x="3061075" y="2635177"/>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362" name="Google Shape;362;p51"/>
          <p:cNvSpPr/>
          <p:nvPr/>
        </p:nvSpPr>
        <p:spPr>
          <a:xfrm>
            <a:off x="3061075" y="3888246"/>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Rest/Interview</a:t>
            </a:r>
            <a:endParaRPr/>
          </a:p>
        </p:txBody>
      </p:sp>
      <p:cxnSp>
        <p:nvCxnSpPr>
          <p:cNvPr id="363" name="Google Shape;363;p51"/>
          <p:cNvCxnSpPr>
            <a:stCxn id="359" idx="2"/>
            <a:endCxn id="360" idx="0"/>
          </p:cNvCxnSpPr>
          <p:nvPr/>
        </p:nvCxnSpPr>
        <p:spPr>
          <a:xfrm>
            <a:off x="3758577" y="1687185"/>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51"/>
          <p:cNvCxnSpPr>
            <a:stCxn id="360" idx="2"/>
            <a:endCxn id="361" idx="0"/>
          </p:cNvCxnSpPr>
          <p:nvPr/>
        </p:nvCxnSpPr>
        <p:spPr>
          <a:xfrm>
            <a:off x="3758577" y="2313731"/>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51"/>
          <p:cNvCxnSpPr>
            <a:endCxn id="358" idx="0"/>
          </p:cNvCxnSpPr>
          <p:nvPr/>
        </p:nvCxnSpPr>
        <p:spPr>
          <a:xfrm>
            <a:off x="3758575" y="2940711"/>
            <a:ext cx="0" cy="3210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51"/>
          <p:cNvCxnSpPr>
            <a:stCxn id="358" idx="2"/>
            <a:endCxn id="362" idx="0"/>
          </p:cNvCxnSpPr>
          <p:nvPr/>
        </p:nvCxnSpPr>
        <p:spPr>
          <a:xfrm>
            <a:off x="3758575" y="3566811"/>
            <a:ext cx="0" cy="3213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51"/>
          <p:cNvSpPr/>
          <p:nvPr/>
        </p:nvSpPr>
        <p:spPr>
          <a:xfrm>
            <a:off x="2387225" y="1417434"/>
            <a:ext cx="2733300" cy="2740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p:nvPr/>
        </p:nvSpPr>
        <p:spPr>
          <a:xfrm>
            <a:off x="4598349" y="1366550"/>
            <a:ext cx="579000" cy="286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1"/>
          <p:cNvPicPr preferRelativeResize="0"/>
          <p:nvPr/>
        </p:nvPicPr>
        <p:blipFill>
          <a:blip r:embed="rId3">
            <a:alphaModFix/>
          </a:blip>
          <a:stretch>
            <a:fillRect/>
          </a:stretch>
        </p:blipFill>
        <p:spPr>
          <a:xfrm>
            <a:off x="4836274" y="1576620"/>
            <a:ext cx="3661852" cy="2344035"/>
          </a:xfrm>
          <a:prstGeom prst="rect">
            <a:avLst/>
          </a:prstGeom>
          <a:noFill/>
          <a:ln>
            <a:noFill/>
          </a:ln>
        </p:spPr>
      </p:pic>
      <p:sp>
        <p:nvSpPr>
          <p:cNvPr id="370" name="Google Shape;370;p51"/>
          <p:cNvSpPr txBox="1"/>
          <p:nvPr/>
        </p:nvSpPr>
        <p:spPr>
          <a:xfrm>
            <a:off x="2501225" y="1017725"/>
            <a:ext cx="25053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For each target(building)</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76" name="Google Shape;376;p52"/>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2"/>
          <p:cNvSpPr/>
          <p:nvPr/>
        </p:nvSpPr>
        <p:spPr>
          <a:xfrm>
            <a:off x="311700" y="11008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78" name="Google Shape;378;p52"/>
          <p:cNvSpPr/>
          <p:nvPr/>
        </p:nvSpPr>
        <p:spPr>
          <a:xfrm>
            <a:off x="311700" y="2414013"/>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79" name="Google Shape;379;p52"/>
          <p:cNvSpPr/>
          <p:nvPr/>
        </p:nvSpPr>
        <p:spPr>
          <a:xfrm>
            <a:off x="311700" y="36117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80" name="Google Shape;380;p52"/>
          <p:cNvCxnSpPr>
            <a:stCxn id="377" idx="2"/>
            <a:endCxn id="378" idx="0"/>
          </p:cNvCxnSpPr>
          <p:nvPr/>
        </p:nvCxnSpPr>
        <p:spPr>
          <a:xfrm>
            <a:off x="1203750" y="16735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52"/>
          <p:cNvCxnSpPr>
            <a:stCxn id="378" idx="2"/>
            <a:endCxn id="379" idx="0"/>
          </p:cNvCxnSpPr>
          <p:nvPr/>
        </p:nvCxnSpPr>
        <p:spPr>
          <a:xfrm>
            <a:off x="1203750" y="2986713"/>
            <a:ext cx="0" cy="624900"/>
          </a:xfrm>
          <a:prstGeom prst="straightConnector1">
            <a:avLst/>
          </a:prstGeom>
          <a:noFill/>
          <a:ln cap="flat" cmpd="sng" w="9525">
            <a:solidFill>
              <a:schemeClr val="dk2"/>
            </a:solidFill>
            <a:prstDash val="solid"/>
            <a:round/>
            <a:headEnd len="med" w="med" type="none"/>
            <a:tailEnd len="med" w="med" type="triangle"/>
          </a:ln>
        </p:spPr>
      </p:cxnSp>
      <p:sp>
        <p:nvSpPr>
          <p:cNvPr id="382" name="Google Shape;382;p52"/>
          <p:cNvSpPr/>
          <p:nvPr/>
        </p:nvSpPr>
        <p:spPr>
          <a:xfrm>
            <a:off x="3605750" y="1872875"/>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383" name="Google Shape;383;p52"/>
          <p:cNvSpPr/>
          <p:nvPr/>
        </p:nvSpPr>
        <p:spPr>
          <a:xfrm>
            <a:off x="7037375" y="1876875"/>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Confirm</a:t>
            </a:r>
            <a:endParaRPr/>
          </a:p>
        </p:txBody>
      </p:sp>
      <p:cxnSp>
        <p:nvCxnSpPr>
          <p:cNvPr id="384" name="Google Shape;384;p52"/>
          <p:cNvCxnSpPr>
            <a:stCxn id="382" idx="3"/>
            <a:endCxn id="383" idx="2"/>
          </p:cNvCxnSpPr>
          <p:nvPr/>
        </p:nvCxnSpPr>
        <p:spPr>
          <a:xfrm flipH="1" rot="10800000">
            <a:off x="4801550" y="2042825"/>
            <a:ext cx="2235900" cy="90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52"/>
          <p:cNvSpPr txBox="1"/>
          <p:nvPr/>
        </p:nvSpPr>
        <p:spPr>
          <a:xfrm>
            <a:off x="4990650" y="171927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Track time</a:t>
            </a:r>
            <a:endParaRPr sz="800">
              <a:latin typeface="Proxima Nova"/>
              <a:ea typeface="Proxima Nova"/>
              <a:cs typeface="Proxima Nova"/>
              <a:sym typeface="Proxima Nova"/>
            </a:endParaRPr>
          </a:p>
        </p:txBody>
      </p:sp>
      <p:pic>
        <p:nvPicPr>
          <p:cNvPr id="386" name="Google Shape;386;p52"/>
          <p:cNvPicPr preferRelativeResize="0"/>
          <p:nvPr/>
        </p:nvPicPr>
        <p:blipFill>
          <a:blip r:embed="rId3">
            <a:alphaModFix/>
          </a:blip>
          <a:stretch>
            <a:fillRect/>
          </a:stretch>
        </p:blipFill>
        <p:spPr>
          <a:xfrm>
            <a:off x="2901450" y="2413925"/>
            <a:ext cx="2813201" cy="1641775"/>
          </a:xfrm>
          <a:prstGeom prst="rect">
            <a:avLst/>
          </a:prstGeom>
          <a:noFill/>
          <a:ln>
            <a:noFill/>
          </a:ln>
        </p:spPr>
      </p:pic>
      <p:pic>
        <p:nvPicPr>
          <p:cNvPr id="387" name="Google Shape;387;p52"/>
          <p:cNvPicPr preferRelativeResize="0"/>
          <p:nvPr/>
        </p:nvPicPr>
        <p:blipFill>
          <a:blip r:embed="rId4">
            <a:alphaModFix/>
          </a:blip>
          <a:stretch>
            <a:fillRect/>
          </a:stretch>
        </p:blipFill>
        <p:spPr>
          <a:xfrm>
            <a:off x="5885450" y="2413925"/>
            <a:ext cx="2953347" cy="164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93" name="Google Shape;393;p53"/>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3"/>
          <p:cNvSpPr/>
          <p:nvPr/>
        </p:nvSpPr>
        <p:spPr>
          <a:xfrm>
            <a:off x="311700" y="111030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95" name="Google Shape;395;p53"/>
          <p:cNvSpPr/>
          <p:nvPr/>
        </p:nvSpPr>
        <p:spPr>
          <a:xfrm>
            <a:off x="311700" y="242348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96" name="Google Shape;396;p53"/>
          <p:cNvSpPr/>
          <p:nvPr/>
        </p:nvSpPr>
        <p:spPr>
          <a:xfrm>
            <a:off x="311700" y="362117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97" name="Google Shape;397;p53"/>
          <p:cNvCxnSpPr>
            <a:stCxn id="394" idx="2"/>
            <a:endCxn id="395" idx="0"/>
          </p:cNvCxnSpPr>
          <p:nvPr/>
        </p:nvCxnSpPr>
        <p:spPr>
          <a:xfrm>
            <a:off x="1203750" y="168300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53"/>
          <p:cNvCxnSpPr>
            <a:stCxn id="395" idx="2"/>
            <a:endCxn id="396" idx="0"/>
          </p:cNvCxnSpPr>
          <p:nvPr/>
        </p:nvCxnSpPr>
        <p:spPr>
          <a:xfrm>
            <a:off x="1203750" y="2996188"/>
            <a:ext cx="0" cy="6249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53"/>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400" name="Google Shape;400;p53"/>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01" name="Google Shape;401;p53"/>
          <p:cNvCxnSpPr>
            <a:stCxn id="399" idx="3"/>
            <a:endCxn id="400"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02" name="Google Shape;402;p53"/>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03" name="Google Shape;403;p53"/>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04" name="Google Shape;404;p53"/>
          <p:cNvCxnSpPr>
            <a:stCxn id="400" idx="6"/>
            <a:endCxn id="403"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05" name="Google Shape;405;p53"/>
          <p:cNvPicPr preferRelativeResize="0"/>
          <p:nvPr/>
        </p:nvPicPr>
        <p:blipFill>
          <a:blip r:embed="rId3">
            <a:alphaModFix/>
          </a:blip>
          <a:stretch>
            <a:fillRect/>
          </a:stretch>
        </p:blipFill>
        <p:spPr>
          <a:xfrm>
            <a:off x="2770638" y="2489763"/>
            <a:ext cx="2916184" cy="1618825"/>
          </a:xfrm>
          <a:prstGeom prst="rect">
            <a:avLst/>
          </a:prstGeom>
          <a:noFill/>
          <a:ln>
            <a:noFill/>
          </a:ln>
        </p:spPr>
      </p:pic>
      <p:pic>
        <p:nvPicPr>
          <p:cNvPr id="406" name="Google Shape;406;p53"/>
          <p:cNvPicPr preferRelativeResize="0"/>
          <p:nvPr/>
        </p:nvPicPr>
        <p:blipFill>
          <a:blip r:embed="rId4">
            <a:alphaModFix/>
          </a:blip>
          <a:stretch>
            <a:fillRect/>
          </a:stretch>
        </p:blipFill>
        <p:spPr>
          <a:xfrm>
            <a:off x="5906801" y="2489775"/>
            <a:ext cx="2904690" cy="161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Literature Review</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current research on mobile AR, AR in tourism and AR applications as a whole</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Focus Groups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our potential user base, see what makes them tick</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Planning, Scoping, and Definition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12" name="Google Shape;412;p54"/>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4"/>
          <p:cNvSpPr/>
          <p:nvPr/>
        </p:nvSpPr>
        <p:spPr>
          <a:xfrm>
            <a:off x="311700" y="108990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14" name="Google Shape;414;p54"/>
          <p:cNvSpPr/>
          <p:nvPr/>
        </p:nvSpPr>
        <p:spPr>
          <a:xfrm>
            <a:off x="311700" y="240308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15" name="Google Shape;415;p54"/>
          <p:cNvSpPr/>
          <p:nvPr/>
        </p:nvSpPr>
        <p:spPr>
          <a:xfrm>
            <a:off x="311700" y="360077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16" name="Google Shape;416;p54"/>
          <p:cNvCxnSpPr>
            <a:stCxn id="413" idx="2"/>
            <a:endCxn id="414" idx="0"/>
          </p:cNvCxnSpPr>
          <p:nvPr/>
        </p:nvCxnSpPr>
        <p:spPr>
          <a:xfrm>
            <a:off x="1203750" y="166260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54"/>
          <p:cNvCxnSpPr>
            <a:stCxn id="414" idx="2"/>
            <a:endCxn id="415" idx="0"/>
          </p:cNvCxnSpPr>
          <p:nvPr/>
        </p:nvCxnSpPr>
        <p:spPr>
          <a:xfrm>
            <a:off x="1203750" y="2975788"/>
            <a:ext cx="0" cy="624900"/>
          </a:xfrm>
          <a:prstGeom prst="straightConnector1">
            <a:avLst/>
          </a:prstGeom>
          <a:noFill/>
          <a:ln cap="flat" cmpd="sng" w="9525">
            <a:solidFill>
              <a:schemeClr val="dk2"/>
            </a:solidFill>
            <a:prstDash val="solid"/>
            <a:round/>
            <a:headEnd len="med" w="med" type="none"/>
            <a:tailEnd len="med" w="med" type="triangle"/>
          </a:ln>
        </p:spPr>
      </p:cxnSp>
      <p:sp>
        <p:nvSpPr>
          <p:cNvPr id="418" name="Google Shape;418;p54"/>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419" name="Google Shape;419;p54"/>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20" name="Google Shape;420;p54"/>
          <p:cNvCxnSpPr>
            <a:stCxn id="418" idx="3"/>
            <a:endCxn id="419"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54"/>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22" name="Google Shape;422;p54"/>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23" name="Google Shape;423;p54"/>
          <p:cNvCxnSpPr>
            <a:stCxn id="419" idx="6"/>
            <a:endCxn id="422"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24" name="Google Shape;424;p54"/>
          <p:cNvPicPr preferRelativeResize="0"/>
          <p:nvPr/>
        </p:nvPicPr>
        <p:blipFill>
          <a:blip r:embed="rId3">
            <a:alphaModFix/>
          </a:blip>
          <a:stretch>
            <a:fillRect/>
          </a:stretch>
        </p:blipFill>
        <p:spPr>
          <a:xfrm>
            <a:off x="2730088" y="2489774"/>
            <a:ext cx="2874125" cy="1609776"/>
          </a:xfrm>
          <a:prstGeom prst="rect">
            <a:avLst/>
          </a:prstGeom>
          <a:noFill/>
          <a:ln>
            <a:noFill/>
          </a:ln>
        </p:spPr>
      </p:pic>
      <p:pic>
        <p:nvPicPr>
          <p:cNvPr id="425" name="Google Shape;425;p54"/>
          <p:cNvPicPr preferRelativeResize="0"/>
          <p:nvPr/>
        </p:nvPicPr>
        <p:blipFill>
          <a:blip r:embed="rId4">
            <a:alphaModFix/>
          </a:blip>
          <a:stretch>
            <a:fillRect/>
          </a:stretch>
        </p:blipFill>
        <p:spPr>
          <a:xfrm>
            <a:off x="5903111" y="2500700"/>
            <a:ext cx="2874126" cy="15879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31" name="Google Shape;431;p55"/>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5"/>
          <p:cNvSpPr/>
          <p:nvPr/>
        </p:nvSpPr>
        <p:spPr>
          <a:xfrm>
            <a:off x="311700" y="11103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33" name="Google Shape;433;p55"/>
          <p:cNvSpPr/>
          <p:nvPr/>
        </p:nvSpPr>
        <p:spPr>
          <a:xfrm>
            <a:off x="311700" y="2423513"/>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34" name="Google Shape;434;p55"/>
          <p:cNvSpPr/>
          <p:nvPr/>
        </p:nvSpPr>
        <p:spPr>
          <a:xfrm>
            <a:off x="311700" y="36212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35" name="Google Shape;435;p55"/>
          <p:cNvCxnSpPr>
            <a:stCxn id="432" idx="2"/>
            <a:endCxn id="433"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55"/>
          <p:cNvCxnSpPr>
            <a:stCxn id="433" idx="2"/>
            <a:endCxn id="434"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55"/>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438" name="Google Shape;438;p55"/>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39" name="Google Shape;439;p55"/>
          <p:cNvCxnSpPr>
            <a:stCxn id="437" idx="3"/>
            <a:endCxn id="438"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55"/>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41" name="Google Shape;441;p55"/>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42" name="Google Shape;442;p55"/>
          <p:cNvCxnSpPr>
            <a:stCxn id="438" idx="6"/>
            <a:endCxn id="441"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43" name="Google Shape;443;p55"/>
          <p:cNvPicPr preferRelativeResize="0"/>
          <p:nvPr/>
        </p:nvPicPr>
        <p:blipFill>
          <a:blip r:embed="rId3">
            <a:alphaModFix/>
          </a:blip>
          <a:stretch>
            <a:fillRect/>
          </a:stretch>
        </p:blipFill>
        <p:spPr>
          <a:xfrm>
            <a:off x="2713038" y="2489775"/>
            <a:ext cx="2946175" cy="1657225"/>
          </a:xfrm>
          <a:prstGeom prst="rect">
            <a:avLst/>
          </a:prstGeom>
          <a:noFill/>
          <a:ln>
            <a:noFill/>
          </a:ln>
        </p:spPr>
      </p:pic>
      <p:pic>
        <p:nvPicPr>
          <p:cNvPr id="444" name="Google Shape;444;p55"/>
          <p:cNvPicPr preferRelativeResize="0"/>
          <p:nvPr/>
        </p:nvPicPr>
        <p:blipFill>
          <a:blip r:embed="rId4">
            <a:alphaModFix/>
          </a:blip>
          <a:stretch>
            <a:fillRect/>
          </a:stretch>
        </p:blipFill>
        <p:spPr>
          <a:xfrm>
            <a:off x="5886062" y="2487438"/>
            <a:ext cx="2946175" cy="16618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50" name="Google Shape;450;p56"/>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311700" y="106575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52" name="Google Shape;452;p56"/>
          <p:cNvSpPr/>
          <p:nvPr/>
        </p:nvSpPr>
        <p:spPr>
          <a:xfrm>
            <a:off x="311700" y="237893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53" name="Google Shape;453;p56"/>
          <p:cNvSpPr/>
          <p:nvPr/>
        </p:nvSpPr>
        <p:spPr>
          <a:xfrm>
            <a:off x="311700" y="357662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54" name="Google Shape;454;p56"/>
          <p:cNvCxnSpPr>
            <a:stCxn id="451" idx="2"/>
            <a:endCxn id="452" idx="0"/>
          </p:cNvCxnSpPr>
          <p:nvPr/>
        </p:nvCxnSpPr>
        <p:spPr>
          <a:xfrm>
            <a:off x="1203750" y="163845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56"/>
          <p:cNvCxnSpPr>
            <a:stCxn id="452" idx="2"/>
            <a:endCxn id="453" idx="0"/>
          </p:cNvCxnSpPr>
          <p:nvPr/>
        </p:nvCxnSpPr>
        <p:spPr>
          <a:xfrm>
            <a:off x="1203750" y="2951638"/>
            <a:ext cx="0" cy="624900"/>
          </a:xfrm>
          <a:prstGeom prst="straightConnector1">
            <a:avLst/>
          </a:prstGeom>
          <a:noFill/>
          <a:ln cap="flat" cmpd="sng" w="9525">
            <a:solidFill>
              <a:schemeClr val="dk2"/>
            </a:solidFill>
            <a:prstDash val="solid"/>
            <a:round/>
            <a:headEnd len="med" w="med" type="none"/>
            <a:tailEnd len="med" w="med" type="triangle"/>
          </a:ln>
        </p:spPr>
      </p:cxnSp>
      <p:sp>
        <p:nvSpPr>
          <p:cNvPr id="456" name="Google Shape;456;p56"/>
          <p:cNvSpPr/>
          <p:nvPr/>
        </p:nvSpPr>
        <p:spPr>
          <a:xfrm>
            <a:off x="2662500" y="3182588"/>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457" name="Google Shape;457;p56"/>
          <p:cNvSpPr/>
          <p:nvPr/>
        </p:nvSpPr>
        <p:spPr>
          <a:xfrm>
            <a:off x="2662502" y="1078888"/>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458" name="Google Shape;458;p56"/>
          <p:cNvSpPr/>
          <p:nvPr/>
        </p:nvSpPr>
        <p:spPr>
          <a:xfrm>
            <a:off x="2662502" y="1780125"/>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459" name="Google Shape;459;p56"/>
          <p:cNvSpPr/>
          <p:nvPr/>
        </p:nvSpPr>
        <p:spPr>
          <a:xfrm>
            <a:off x="2662500" y="2481363"/>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460" name="Google Shape;460;p56"/>
          <p:cNvSpPr/>
          <p:nvPr/>
        </p:nvSpPr>
        <p:spPr>
          <a:xfrm>
            <a:off x="2662500" y="3883813"/>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Rest/Interview</a:t>
            </a:r>
            <a:endParaRPr/>
          </a:p>
        </p:txBody>
      </p:sp>
      <p:cxnSp>
        <p:nvCxnSpPr>
          <p:cNvPr id="461" name="Google Shape;461;p56"/>
          <p:cNvCxnSpPr>
            <a:stCxn id="457" idx="2"/>
            <a:endCxn id="458" idx="0"/>
          </p:cNvCxnSpPr>
          <p:nvPr/>
        </p:nvCxnSpPr>
        <p:spPr>
          <a:xfrm>
            <a:off x="3360002" y="1420588"/>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56"/>
          <p:cNvCxnSpPr>
            <a:stCxn id="458" idx="2"/>
            <a:endCxn id="459" idx="0"/>
          </p:cNvCxnSpPr>
          <p:nvPr/>
        </p:nvCxnSpPr>
        <p:spPr>
          <a:xfrm>
            <a:off x="3360002" y="2121825"/>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56"/>
          <p:cNvCxnSpPr>
            <a:endCxn id="456" idx="0"/>
          </p:cNvCxnSpPr>
          <p:nvPr/>
        </p:nvCxnSpPr>
        <p:spPr>
          <a:xfrm>
            <a:off x="3360000" y="2823188"/>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56"/>
          <p:cNvCxnSpPr>
            <a:stCxn id="456" idx="2"/>
            <a:endCxn id="460" idx="0"/>
          </p:cNvCxnSpPr>
          <p:nvPr/>
        </p:nvCxnSpPr>
        <p:spPr>
          <a:xfrm>
            <a:off x="3360000" y="3524288"/>
            <a:ext cx="0" cy="3594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56"/>
          <p:cNvSpPr/>
          <p:nvPr/>
        </p:nvSpPr>
        <p:spPr>
          <a:xfrm>
            <a:off x="2149975" y="1118475"/>
            <a:ext cx="2733300" cy="30675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56" title="Prototype">
            <a:hlinkClick r:id="rId3"/>
          </p:cNvPr>
          <p:cNvPicPr preferRelativeResize="0"/>
          <p:nvPr/>
        </p:nvPicPr>
        <p:blipFill>
          <a:blip r:embed="rId4">
            <a:alphaModFix/>
          </a:blip>
          <a:stretch>
            <a:fillRect/>
          </a:stretch>
        </p:blipFill>
        <p:spPr>
          <a:xfrm>
            <a:off x="4361900" y="1065750"/>
            <a:ext cx="4213025" cy="315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72" name="Google Shape;472;p57"/>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p:nvPr/>
        </p:nvSpPr>
        <p:spPr>
          <a:xfrm>
            <a:off x="311700" y="11103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74" name="Google Shape;474;p57"/>
          <p:cNvSpPr/>
          <p:nvPr/>
        </p:nvSpPr>
        <p:spPr>
          <a:xfrm>
            <a:off x="311700" y="2423513"/>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75" name="Google Shape;475;p57"/>
          <p:cNvSpPr/>
          <p:nvPr/>
        </p:nvSpPr>
        <p:spPr>
          <a:xfrm>
            <a:off x="311700" y="3621200"/>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76" name="Google Shape;476;p57"/>
          <p:cNvCxnSpPr>
            <a:stCxn id="473" idx="2"/>
            <a:endCxn id="474"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57"/>
          <p:cNvCxnSpPr>
            <a:stCxn id="474" idx="2"/>
            <a:endCxn id="475"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478" name="Google Shape;478;p57"/>
          <p:cNvSpPr txBox="1"/>
          <p:nvPr/>
        </p:nvSpPr>
        <p:spPr>
          <a:xfrm>
            <a:off x="3488025" y="1238400"/>
            <a:ext cx="3349800" cy="315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is your overall feeling?</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score you will give for the whole experience? 1-10</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you like about the experience?</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What you dislike about the experience?</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Suggestions for the AR tour?</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9" name="Google Shape;479;p57"/>
          <p:cNvSpPr/>
          <p:nvPr/>
        </p:nvSpPr>
        <p:spPr>
          <a:xfrm>
            <a:off x="2311325" y="1238400"/>
            <a:ext cx="1338000" cy="2955600"/>
          </a:xfrm>
          <a:prstGeom prst="leftBrace">
            <a:avLst>
              <a:gd fmla="val 8333" name="adj1"/>
              <a:gd fmla="val 8856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Pre Interview</a:t>
            </a:r>
            <a:endParaRPr/>
          </a:p>
        </p:txBody>
      </p:sp>
      <p:sp>
        <p:nvSpPr>
          <p:cNvPr id="485" name="Google Shape;485;p58"/>
          <p:cNvSpPr txBox="1"/>
          <p:nvPr>
            <p:ph idx="2" type="body"/>
          </p:nvPr>
        </p:nvSpPr>
        <p:spPr>
          <a:xfrm>
            <a:off x="311700" y="1121850"/>
            <a:ext cx="26790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0000"/>
                </a:solidFill>
              </a:rPr>
              <a:t>AR Experience:</a:t>
            </a:r>
            <a:endParaRPr sz="1800">
              <a:solidFill>
                <a:srgbClr val="990000"/>
              </a:solidFill>
            </a:endParaRPr>
          </a:p>
          <a:p>
            <a:pPr indent="0" lvl="0" marL="0" rtl="0" algn="l">
              <a:spcBef>
                <a:spcPts val="1600"/>
              </a:spcBef>
              <a:spcAft>
                <a:spcPts val="0"/>
              </a:spcAft>
              <a:buNone/>
            </a:pPr>
            <a:r>
              <a:rPr lang="en" sz="1800">
                <a:solidFill>
                  <a:srgbClr val="990000"/>
                </a:solidFill>
              </a:rPr>
              <a:t>They all have limited AR experience in experiment, tour, and games.</a:t>
            </a:r>
            <a:endParaRPr sz="1800">
              <a:solidFill>
                <a:srgbClr val="990000"/>
              </a:solidFill>
            </a:endParaRPr>
          </a:p>
          <a:p>
            <a:pPr indent="0" lvl="0" marL="0" rtl="0" algn="l">
              <a:spcBef>
                <a:spcPts val="1600"/>
              </a:spcBef>
              <a:spcAft>
                <a:spcPts val="1600"/>
              </a:spcAft>
              <a:buNone/>
            </a:pPr>
            <a:r>
              <a:t/>
            </a:r>
            <a:endParaRPr sz="1800">
              <a:solidFill>
                <a:srgbClr val="990000"/>
              </a:solidFill>
            </a:endParaRPr>
          </a:p>
        </p:txBody>
      </p:sp>
      <p:sp>
        <p:nvSpPr>
          <p:cNvPr id="486" name="Google Shape;486;p58"/>
          <p:cNvSpPr txBox="1"/>
          <p:nvPr>
            <p:ph idx="2" type="body"/>
          </p:nvPr>
        </p:nvSpPr>
        <p:spPr>
          <a:xfrm>
            <a:off x="2990700" y="1121850"/>
            <a:ext cx="26790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rPr>
              <a:t>Opinion of AR</a:t>
            </a:r>
            <a:endParaRPr sz="1800">
              <a:solidFill>
                <a:srgbClr val="0B5394"/>
              </a:solidFill>
            </a:endParaRPr>
          </a:p>
          <a:p>
            <a:pPr indent="0" lvl="0" marL="0" rtl="0" algn="l">
              <a:spcBef>
                <a:spcPts val="1600"/>
              </a:spcBef>
              <a:spcAft>
                <a:spcPts val="0"/>
              </a:spcAft>
              <a:buNone/>
            </a:pPr>
            <a:r>
              <a:rPr lang="en" sz="1800">
                <a:solidFill>
                  <a:srgbClr val="0B5394"/>
                </a:solidFill>
              </a:rPr>
              <a:t>-- Interesting &amp; Cool (2)</a:t>
            </a:r>
            <a:endParaRPr sz="1800">
              <a:solidFill>
                <a:srgbClr val="0B5394"/>
              </a:solidFill>
            </a:endParaRPr>
          </a:p>
          <a:p>
            <a:pPr indent="0" lvl="0" marL="0" rtl="0" algn="l">
              <a:spcBef>
                <a:spcPts val="1600"/>
              </a:spcBef>
              <a:spcAft>
                <a:spcPts val="0"/>
              </a:spcAft>
              <a:buNone/>
            </a:pPr>
            <a:r>
              <a:rPr lang="en" sz="1800">
                <a:solidFill>
                  <a:srgbClr val="0B5394"/>
                </a:solidFill>
              </a:rPr>
              <a:t>-- Need to be mature (1)</a:t>
            </a:r>
            <a:endParaRPr sz="1800">
              <a:solidFill>
                <a:srgbClr val="0B5394"/>
              </a:solidFill>
            </a:endParaRPr>
          </a:p>
          <a:p>
            <a:pPr indent="0" lvl="0" marL="0" rtl="0" algn="l">
              <a:spcBef>
                <a:spcPts val="1600"/>
              </a:spcBef>
              <a:spcAft>
                <a:spcPts val="0"/>
              </a:spcAft>
              <a:buNone/>
            </a:pPr>
            <a:r>
              <a:rPr lang="en" sz="1800">
                <a:solidFill>
                  <a:srgbClr val="0B5394"/>
                </a:solidFill>
              </a:rPr>
              <a:t>--Like the experience(2)</a:t>
            </a:r>
            <a:endParaRPr sz="1800">
              <a:solidFill>
                <a:srgbClr val="0B5394"/>
              </a:solidFill>
            </a:endParaRPr>
          </a:p>
          <a:p>
            <a:pPr indent="0" lvl="0" marL="0" rtl="0" algn="l">
              <a:spcBef>
                <a:spcPts val="1600"/>
              </a:spcBef>
              <a:spcAft>
                <a:spcPts val="0"/>
              </a:spcAft>
              <a:buNone/>
            </a:pPr>
            <a:r>
              <a:t/>
            </a:r>
            <a:endParaRPr sz="1800">
              <a:solidFill>
                <a:srgbClr val="0B5394"/>
              </a:solidFill>
            </a:endParaRPr>
          </a:p>
          <a:p>
            <a:pPr indent="0" lvl="0" marL="457200" rtl="0" algn="l">
              <a:spcBef>
                <a:spcPts val="1600"/>
              </a:spcBef>
              <a:spcAft>
                <a:spcPts val="1600"/>
              </a:spcAft>
              <a:buNone/>
            </a:pPr>
            <a:r>
              <a:t/>
            </a:r>
            <a:endParaRPr sz="1800">
              <a:solidFill>
                <a:srgbClr val="0B5394"/>
              </a:solidFill>
            </a:endParaRPr>
          </a:p>
        </p:txBody>
      </p:sp>
      <p:sp>
        <p:nvSpPr>
          <p:cNvPr id="487" name="Google Shape;487;p58"/>
          <p:cNvSpPr txBox="1"/>
          <p:nvPr>
            <p:ph idx="2" type="body"/>
          </p:nvPr>
        </p:nvSpPr>
        <p:spPr>
          <a:xfrm>
            <a:off x="5669700" y="1121850"/>
            <a:ext cx="30171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Gesture Control Experience:</a:t>
            </a:r>
            <a:endParaRPr sz="1800"/>
          </a:p>
          <a:p>
            <a:pPr indent="0" lvl="0" marL="0" rtl="0" algn="l">
              <a:spcBef>
                <a:spcPts val="1600"/>
              </a:spcBef>
              <a:spcAft>
                <a:spcPts val="0"/>
              </a:spcAft>
              <a:buNone/>
            </a:pPr>
            <a:r>
              <a:rPr lang="en" sz="1800"/>
              <a:t>--No (2)</a:t>
            </a:r>
            <a:endParaRPr sz="1800"/>
          </a:p>
          <a:p>
            <a:pPr indent="0" lvl="0" marL="0" rtl="0" algn="l">
              <a:spcBef>
                <a:spcPts val="1600"/>
              </a:spcBef>
              <a:spcAft>
                <a:spcPts val="1600"/>
              </a:spcAft>
              <a:buNone/>
            </a:pPr>
            <a:r>
              <a:rPr lang="en" sz="1800"/>
              <a:t>--Yes (3), experience body control</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Time Tracking</a:t>
            </a:r>
            <a:endParaRPr/>
          </a:p>
        </p:txBody>
      </p:sp>
      <p:pic>
        <p:nvPicPr>
          <p:cNvPr id="493" name="Google Shape;493;p59"/>
          <p:cNvPicPr preferRelativeResize="0"/>
          <p:nvPr/>
        </p:nvPicPr>
        <p:blipFill>
          <a:blip r:embed="rId3">
            <a:alphaModFix/>
          </a:blip>
          <a:stretch>
            <a:fillRect/>
          </a:stretch>
        </p:blipFill>
        <p:spPr>
          <a:xfrm>
            <a:off x="5512225" y="186399"/>
            <a:ext cx="2996400" cy="1393450"/>
          </a:xfrm>
          <a:prstGeom prst="rect">
            <a:avLst/>
          </a:prstGeom>
          <a:noFill/>
          <a:ln>
            <a:noFill/>
          </a:ln>
        </p:spPr>
      </p:pic>
      <p:graphicFrame>
        <p:nvGraphicFramePr>
          <p:cNvPr id="494" name="Google Shape;494;p59"/>
          <p:cNvGraphicFramePr/>
          <p:nvPr/>
        </p:nvGraphicFramePr>
        <p:xfrm>
          <a:off x="287525" y="1772600"/>
          <a:ext cx="3000000" cy="3000000"/>
        </p:xfrm>
        <a:graphic>
          <a:graphicData uri="http://schemas.openxmlformats.org/drawingml/2006/table">
            <a:tbl>
              <a:tblPr>
                <a:noFill/>
                <a:tableStyleId>{CC6A12BC-D312-418E-809C-9B64D411664A}</a:tableStyleId>
              </a:tblPr>
              <a:tblGrid>
                <a:gridCol w="1908800"/>
                <a:gridCol w="1222275"/>
                <a:gridCol w="1328225"/>
                <a:gridCol w="1242600"/>
                <a:gridCol w="1245550"/>
                <a:gridCol w="1573175"/>
              </a:tblGrid>
              <a:tr h="424050">
                <a:tc>
                  <a:txBody>
                    <a:bodyPr>
                      <a:noAutofit/>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Unit: Sec</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tc>
                <a:tc>
                  <a:txBody>
                    <a:bodyPr>
                      <a:noAutofit/>
                    </a:bodyPr>
                    <a:lstStyle/>
                    <a:p>
                      <a:pPr indent="0" lvl="0" marL="0" rtl="0" algn="l">
                        <a:lnSpc>
                          <a:spcPct val="100000"/>
                        </a:lnSpc>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tc>
                <a:tc>
                  <a:txBody>
                    <a:bodyPr>
                      <a:noAutofit/>
                    </a:bodyPr>
                    <a:lstStyle/>
                    <a:p>
                      <a:pPr indent="0" lvl="0" marL="0" rtl="0" algn="l">
                        <a:lnSpc>
                          <a:spcPct val="100000"/>
                        </a:lnSpc>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tc>
                <a:tc>
                  <a:txBody>
                    <a:bodyPr>
                      <a:noAutofit/>
                    </a:bodyPr>
                    <a:lstStyle/>
                    <a:p>
                      <a:pPr indent="0" lvl="0" marL="0" rtl="0" algn="l">
                        <a:lnSpc>
                          <a:spcPct val="100000"/>
                        </a:lnSpc>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tc>
                <a:tc>
                  <a:txBody>
                    <a:bodyPr>
                      <a:noAutofit/>
                    </a:bodyPr>
                    <a:lstStyle/>
                    <a:p>
                      <a:pPr indent="0" lvl="0" marL="0" rtl="0" algn="l">
                        <a:lnSpc>
                          <a:spcPct val="100000"/>
                        </a:lnSpc>
                        <a:spcBef>
                          <a:spcPts val="0"/>
                        </a:spcBef>
                        <a:spcAft>
                          <a:spcPts val="0"/>
                        </a:spcAft>
                        <a:buNone/>
                      </a:pPr>
                      <a:r>
                        <a:rPr lang="en" sz="1800">
                          <a:solidFill>
                            <a:srgbClr val="666666"/>
                          </a:solidFill>
                        </a:rPr>
                        <a:t>Average</a:t>
                      </a:r>
                      <a:endParaRPr sz="1800">
                        <a:solidFill>
                          <a:srgbClr val="666666"/>
                        </a:solidFill>
                      </a:endParaRPr>
                    </a:p>
                  </a:txBody>
                  <a:tcPr marT="91425" marB="91425" marR="91425" marL="91425"/>
                </a:tc>
              </a:tr>
              <a:tr h="528800">
                <a:tc>
                  <a:txBody>
                    <a:bodyPr>
                      <a:noAutofit/>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4</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4</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17</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3</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solidFill>
                            <a:srgbClr val="FF0000"/>
                          </a:solidFill>
                        </a:rPr>
                        <a:t>7</a:t>
                      </a:r>
                      <a:endParaRPr>
                        <a:solidFill>
                          <a:srgbClr val="FF0000"/>
                        </a:solidFill>
                      </a:endParaRPr>
                    </a:p>
                  </a:txBody>
                  <a:tcPr marT="91425" marB="91425" marR="91425" marL="91425"/>
                </a:tc>
              </a:tr>
              <a:tr h="607750">
                <a:tc>
                  <a:txBody>
                    <a:bodyPr>
                      <a:noAutofit/>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4</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17</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11</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12</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solidFill>
                            <a:srgbClr val="FF0000"/>
                          </a:solidFill>
                        </a:rPr>
                        <a:t>11</a:t>
                      </a:r>
                      <a:endParaRPr>
                        <a:solidFill>
                          <a:srgbClr val="FF0000"/>
                        </a:solidFill>
                      </a:endParaRPr>
                    </a:p>
                  </a:txBody>
                  <a:tcPr marT="91425" marB="91425" marR="91425" marL="91425"/>
                </a:tc>
              </a:tr>
              <a:tr h="326950">
                <a:tc>
                  <a:txBody>
                    <a:bodyPr>
                      <a:noAutofit/>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Goodwin Hall</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5</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6</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14</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t>16</a:t>
                      </a:r>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solidFill>
                            <a:srgbClr val="FF0000"/>
                          </a:solidFill>
                        </a:rPr>
                        <a:t>10.25</a:t>
                      </a:r>
                      <a:endParaRPr>
                        <a:solidFill>
                          <a:srgbClr val="FF0000"/>
                        </a:solidFill>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498" name="Shape 498"/>
        <p:cNvGrpSpPr/>
        <p:nvPr/>
      </p:nvGrpSpPr>
      <p:grpSpPr>
        <a:xfrm>
          <a:off x="0" y="0"/>
          <a:ext cx="0" cy="0"/>
          <a:chOff x="0" y="0"/>
          <a:chExt cx="0" cy="0"/>
        </a:xfrm>
      </p:grpSpPr>
      <p:sp>
        <p:nvSpPr>
          <p:cNvPr id="499" name="Google Shape;49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Zoom in</a:t>
            </a:r>
            <a:endParaRPr/>
          </a:p>
        </p:txBody>
      </p:sp>
      <p:graphicFrame>
        <p:nvGraphicFramePr>
          <p:cNvPr id="500" name="Google Shape;500;p60"/>
          <p:cNvGraphicFramePr/>
          <p:nvPr/>
        </p:nvGraphicFramePr>
        <p:xfrm>
          <a:off x="311700" y="1296825"/>
          <a:ext cx="3000000" cy="3000000"/>
        </p:xfrm>
        <a:graphic>
          <a:graphicData uri="http://schemas.openxmlformats.org/drawingml/2006/table">
            <a:tbl>
              <a:tblPr>
                <a:noFill/>
                <a:tableStyleId>{CC6A12BC-D312-418E-809C-9B64D411664A}</a:tableStyleId>
              </a:tblPr>
              <a:tblGrid>
                <a:gridCol w="1652925"/>
                <a:gridCol w="1652925"/>
                <a:gridCol w="1652925"/>
                <a:gridCol w="1652925"/>
                <a:gridCol w="1652925"/>
              </a:tblGrid>
              <a:tr h="771350">
                <a:tc>
                  <a:txBody>
                    <a:bodyPr>
                      <a:noAutofit/>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Tap</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Two hands with fingers close together and pinch out</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T cap="flat" cmpd="sng" w="9525">
                      <a:solidFill>
                        <a:srgbClr val="9E9E9E"/>
                      </a:solidFill>
                      <a:prstDash val="solid"/>
                      <a:round/>
                      <a:headEnd len="sm" w="sm" type="none"/>
                      <a:tailEnd len="sm" w="sm" type="none"/>
                    </a:lnT>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One hand, two fingers pinch out</a:t>
                      </a:r>
                      <a:r>
                        <a:rPr lang="en"/>
                        <a:t> as using smart phone</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Tap</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Two hands with fingers close together and pinch out</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Tap</a:t>
                      </a:r>
                      <a:endParaRPr/>
                    </a:p>
                  </a:txBody>
                  <a:tcPr marT="91425" marB="91425" marR="91425" marL="91425"/>
                </a:tc>
                <a:tc>
                  <a:txBody>
                    <a:bodyPr>
                      <a:noAutofit/>
                    </a:bodyPr>
                    <a:lstStyle/>
                    <a:p>
                      <a:pPr indent="0" lvl="0" marL="0" rtl="0" algn="l">
                        <a:spcBef>
                          <a:spcPts val="0"/>
                        </a:spcBef>
                        <a:spcAft>
                          <a:spcPts val="0"/>
                        </a:spcAft>
                        <a:buNone/>
                      </a:pPr>
                      <a:r>
                        <a:rPr lang="en"/>
                        <a:t>Touch</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504" name="Shape 504"/>
        <p:cNvGrpSpPr/>
        <p:nvPr/>
      </p:nvGrpSpPr>
      <p:grpSpPr>
        <a:xfrm>
          <a:off x="0" y="0"/>
          <a:ext cx="0" cy="0"/>
          <a:chOff x="0" y="0"/>
          <a:chExt cx="0" cy="0"/>
        </a:xfrm>
      </p:grpSpPr>
      <p:sp>
        <p:nvSpPr>
          <p:cNvPr id="505" name="Google Shape;50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Select</a:t>
            </a:r>
            <a:endParaRPr/>
          </a:p>
        </p:txBody>
      </p:sp>
      <p:graphicFrame>
        <p:nvGraphicFramePr>
          <p:cNvPr id="506" name="Google Shape;506;p61"/>
          <p:cNvGraphicFramePr/>
          <p:nvPr/>
        </p:nvGraphicFramePr>
        <p:xfrm>
          <a:off x="311700" y="1296825"/>
          <a:ext cx="3000000" cy="3000000"/>
        </p:xfrm>
        <a:graphic>
          <a:graphicData uri="http://schemas.openxmlformats.org/drawingml/2006/table">
            <a:tbl>
              <a:tblPr>
                <a:noFill/>
                <a:tableStyleId>{CC6A12BC-D312-418E-809C-9B64D411664A}</a:tableStyleId>
              </a:tblPr>
              <a:tblGrid>
                <a:gridCol w="1652925"/>
                <a:gridCol w="1652925"/>
                <a:gridCol w="1652925"/>
                <a:gridCol w="1652925"/>
                <a:gridCol w="1652925"/>
              </a:tblGrid>
              <a:tr h="771350">
                <a:tc>
                  <a:txBody>
                    <a:bodyPr>
                      <a:noAutofit/>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Tap</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Touch</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Grab</a:t>
                      </a:r>
                      <a:endParaRPr/>
                    </a:p>
                  </a:txBody>
                  <a:tcPr marT="91425" marB="91425" marR="91425" marL="91425">
                    <a:lnT cap="flat" cmpd="sng" w="9525">
                      <a:solidFill>
                        <a:srgbClr val="9E9E9E"/>
                      </a:solidFill>
                      <a:prstDash val="solid"/>
                      <a:round/>
                      <a:headEnd len="sm" w="sm" type="none"/>
                      <a:tailEnd len="sm" w="sm" type="none"/>
                    </a:lnT>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Tap</a:t>
                      </a:r>
                      <a:endParaRPr/>
                    </a:p>
                  </a:txBody>
                  <a:tcPr marT="91425" marB="91425" marR="91425" marL="91425"/>
                </a:tc>
                <a:tc>
                  <a:txBody>
                    <a:bodyPr>
                      <a:noAutofit/>
                    </a:bodyPr>
                    <a:lstStyle/>
                    <a:p>
                      <a:pPr indent="0" lvl="0" marL="0" rtl="0" algn="l">
                        <a:spcBef>
                          <a:spcPts val="0"/>
                        </a:spcBef>
                        <a:spcAft>
                          <a:spcPts val="0"/>
                        </a:spcAft>
                        <a:buNone/>
                      </a:pPr>
                      <a:r>
                        <a:rPr lang="en"/>
                        <a:t>Touch</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Pinch out more or click</a:t>
                      </a:r>
                      <a:endParaRPr/>
                    </a:p>
                  </a:txBody>
                  <a:tcPr marT="91425" marB="91425" marR="91425" marL="91425"/>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Tap </a:t>
                      </a:r>
                      <a:endParaRPr/>
                    </a:p>
                  </a:txBody>
                  <a:tcPr marT="91425" marB="91425" marR="91425" marL="91425"/>
                </a:tc>
                <a:tc>
                  <a:txBody>
                    <a:bodyPr>
                      <a:noAutofit/>
                    </a:bodyPr>
                    <a:lstStyle/>
                    <a:p>
                      <a:pPr indent="0" lvl="0" marL="0" rtl="0" algn="l">
                        <a:spcBef>
                          <a:spcPts val="0"/>
                        </a:spcBef>
                        <a:spcAft>
                          <a:spcPts val="0"/>
                        </a:spcAft>
                        <a:buNone/>
                      </a:pPr>
                      <a:r>
                        <a:rPr lang="en"/>
                        <a:t>Grab-pull-lift-click</a:t>
                      </a:r>
                      <a:endParaRPr/>
                    </a:p>
                  </a:txBody>
                  <a:tcPr marT="91425" marB="91425" marR="91425" marL="91425"/>
                </a:tc>
                <a:tc>
                  <a:txBody>
                    <a:bodyPr>
                      <a:noAutofit/>
                    </a:bodyPr>
                    <a:lstStyle/>
                    <a:p>
                      <a:pPr indent="0" lvl="0" marL="0" rtl="0" algn="l">
                        <a:spcBef>
                          <a:spcPts val="0"/>
                        </a:spcBef>
                        <a:spcAft>
                          <a:spcPts val="0"/>
                        </a:spcAft>
                        <a:buNone/>
                      </a:pPr>
                      <a:r>
                        <a:rPr lang="en"/>
                        <a:t>Pinch out more or click</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510" name="Shape 510"/>
        <p:cNvGrpSpPr/>
        <p:nvPr/>
      </p:nvGrpSpPr>
      <p:grpSpPr>
        <a:xfrm>
          <a:off x="0" y="0"/>
          <a:ext cx="0" cy="0"/>
          <a:chOff x="0" y="0"/>
          <a:chExt cx="0" cy="0"/>
        </a:xfrm>
      </p:grpSpPr>
      <p:sp>
        <p:nvSpPr>
          <p:cNvPr id="511" name="Google Shape;51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Exit</a:t>
            </a:r>
            <a:endParaRPr/>
          </a:p>
        </p:txBody>
      </p:sp>
      <p:graphicFrame>
        <p:nvGraphicFramePr>
          <p:cNvPr id="512" name="Google Shape;512;p62"/>
          <p:cNvGraphicFramePr/>
          <p:nvPr/>
        </p:nvGraphicFramePr>
        <p:xfrm>
          <a:off x="403550" y="1235600"/>
          <a:ext cx="3000000" cy="3000000"/>
        </p:xfrm>
        <a:graphic>
          <a:graphicData uri="http://schemas.openxmlformats.org/drawingml/2006/table">
            <a:tbl>
              <a:tblPr>
                <a:noFill/>
                <a:tableStyleId>{CC6A12BC-D312-418E-809C-9B64D411664A}</a:tableStyleId>
              </a:tblPr>
              <a:tblGrid>
                <a:gridCol w="1704125"/>
                <a:gridCol w="1704125"/>
                <a:gridCol w="1704125"/>
                <a:gridCol w="1704125"/>
                <a:gridCol w="1704125"/>
              </a:tblGrid>
              <a:tr h="771350">
                <a:tc>
                  <a:txBody>
                    <a:bodyPr>
                      <a:noAutofit/>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An ‘X’ gestures by two index fingers</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Point to the sky</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Raise hand</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a:t>Grab and pull</a:t>
                      </a:r>
                      <a:endParaRPr/>
                    </a:p>
                  </a:txBody>
                  <a:tcPr marT="91425" marB="91425" marR="91425" marL="91425">
                    <a:lnT cap="flat" cmpd="sng" w="9525">
                      <a:solidFill>
                        <a:srgbClr val="9E9E9E"/>
                      </a:solidFill>
                      <a:prstDash val="solid"/>
                      <a:round/>
                      <a:headEnd len="sm" w="sm" type="none"/>
                      <a:tailEnd len="sm" w="sm" type="none"/>
                    </a:lnT>
                  </a:tcPr>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One hand, two fingers pinch in as on </a:t>
                      </a:r>
                      <a:r>
                        <a:rPr lang="en"/>
                        <a:t>smartphone</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Point to the roof</a:t>
                      </a:r>
                      <a:endParaRPr/>
                    </a:p>
                  </a:txBody>
                  <a:tcPr marT="91425" marB="91425" marR="91425" marL="91425"/>
                </a:tc>
                <a:tc>
                  <a:txBody>
                    <a:bodyPr>
                      <a:noAutofit/>
                    </a:bodyPr>
                    <a:lstStyle/>
                    <a:p>
                      <a:pPr indent="0" lvl="0" marL="0" rtl="0" algn="l">
                        <a:spcBef>
                          <a:spcPts val="0"/>
                        </a:spcBef>
                        <a:spcAft>
                          <a:spcPts val="0"/>
                        </a:spcAft>
                        <a:buNone/>
                      </a:pPr>
                      <a:r>
                        <a:rPr lang="en"/>
                        <a:t>Raise hand</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in as on smartphone</a:t>
                      </a:r>
                      <a:endParaRPr/>
                    </a:p>
                  </a:txBody>
                  <a:tcPr marT="91425" marB="91425" marR="91425" marL="91425"/>
                </a:tc>
              </a:tr>
              <a:tr h="771350">
                <a:tc>
                  <a:txBody>
                    <a:bodyPr>
                      <a:noAutofit/>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An ‘X’ gestures by two </a:t>
                      </a:r>
                      <a:r>
                        <a:rPr lang="en"/>
                        <a:t>index fingers</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Point to the window</a:t>
                      </a:r>
                      <a:endParaRPr/>
                    </a:p>
                  </a:txBody>
                  <a:tcPr marT="91425" marB="91425" marR="91425" marL="91425"/>
                </a:tc>
                <a:tc>
                  <a:txBody>
                    <a:bodyPr>
                      <a:noAutofit/>
                    </a:bodyPr>
                    <a:lstStyle/>
                    <a:p>
                      <a:pPr indent="0" lvl="0" marL="0" rtl="0" algn="l">
                        <a:spcBef>
                          <a:spcPts val="0"/>
                        </a:spcBef>
                        <a:spcAft>
                          <a:spcPts val="0"/>
                        </a:spcAft>
                        <a:buNone/>
                      </a:pPr>
                      <a:r>
                        <a:rPr lang="en"/>
                        <a:t>Tap on ‘exit’ of the scene</a:t>
                      </a:r>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in as on smartphone</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 Gesture Control</a:t>
            </a:r>
            <a:endParaRPr/>
          </a:p>
        </p:txBody>
      </p:sp>
      <p:sp>
        <p:nvSpPr>
          <p:cNvPr id="518" name="Google Shape;518;p63"/>
          <p:cNvSpPr txBox="1"/>
          <p:nvPr>
            <p:ph idx="1" type="body"/>
          </p:nvPr>
        </p:nvSpPr>
        <p:spPr>
          <a:xfrm>
            <a:off x="311700" y="3095575"/>
            <a:ext cx="28905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Cassell Coliseum</a:t>
            </a:r>
            <a:endParaRPr/>
          </a:p>
          <a:p>
            <a:pPr indent="0" lvl="0" marL="0" rtl="0" algn="l">
              <a:spcBef>
                <a:spcPts val="1600"/>
              </a:spcBef>
              <a:spcAft>
                <a:spcPts val="0"/>
              </a:spcAft>
              <a:buNone/>
            </a:pPr>
            <a:r>
              <a:rPr lang="en"/>
              <a:t>Navigation Cue: Flashing Building</a:t>
            </a:r>
            <a:endParaRPr/>
          </a:p>
          <a:p>
            <a:pPr indent="0" lvl="0" marL="0" rtl="0" algn="l">
              <a:spcBef>
                <a:spcPts val="1600"/>
              </a:spcBef>
              <a:spcAft>
                <a:spcPts val="1600"/>
              </a:spcAft>
              <a:buNone/>
            </a:pPr>
            <a:r>
              <a:rPr lang="en"/>
              <a:t>UI: Button</a:t>
            </a:r>
            <a:endParaRPr/>
          </a:p>
        </p:txBody>
      </p:sp>
      <p:pic>
        <p:nvPicPr>
          <p:cNvPr id="519" name="Google Shape;519;p63"/>
          <p:cNvPicPr preferRelativeResize="0"/>
          <p:nvPr/>
        </p:nvPicPr>
        <p:blipFill>
          <a:blip r:embed="rId3">
            <a:alphaModFix/>
          </a:blip>
          <a:stretch>
            <a:fillRect/>
          </a:stretch>
        </p:blipFill>
        <p:spPr>
          <a:xfrm>
            <a:off x="311701" y="1152476"/>
            <a:ext cx="2779224" cy="1808349"/>
          </a:xfrm>
          <a:prstGeom prst="rect">
            <a:avLst/>
          </a:prstGeom>
          <a:noFill/>
          <a:ln>
            <a:noFill/>
          </a:ln>
        </p:spPr>
      </p:pic>
      <p:pic>
        <p:nvPicPr>
          <p:cNvPr id="520" name="Google Shape;520;p63"/>
          <p:cNvPicPr preferRelativeResize="0"/>
          <p:nvPr/>
        </p:nvPicPr>
        <p:blipFill>
          <a:blip r:embed="rId4">
            <a:alphaModFix/>
          </a:blip>
          <a:stretch>
            <a:fillRect/>
          </a:stretch>
        </p:blipFill>
        <p:spPr>
          <a:xfrm>
            <a:off x="3261825" y="1152475"/>
            <a:ext cx="2604774" cy="1808350"/>
          </a:xfrm>
          <a:prstGeom prst="rect">
            <a:avLst/>
          </a:prstGeom>
          <a:noFill/>
          <a:ln>
            <a:noFill/>
          </a:ln>
        </p:spPr>
      </p:pic>
      <p:pic>
        <p:nvPicPr>
          <p:cNvPr id="521" name="Google Shape;521;p63"/>
          <p:cNvPicPr preferRelativeResize="0"/>
          <p:nvPr/>
        </p:nvPicPr>
        <p:blipFill>
          <a:blip r:embed="rId5">
            <a:alphaModFix/>
          </a:blip>
          <a:stretch>
            <a:fillRect/>
          </a:stretch>
        </p:blipFill>
        <p:spPr>
          <a:xfrm>
            <a:off x="6037500" y="1152475"/>
            <a:ext cx="2890532" cy="1808349"/>
          </a:xfrm>
          <a:prstGeom prst="rect">
            <a:avLst/>
          </a:prstGeom>
          <a:noFill/>
          <a:ln>
            <a:noFill/>
          </a:ln>
        </p:spPr>
      </p:pic>
      <p:sp>
        <p:nvSpPr>
          <p:cNvPr id="522" name="Google Shape;522;p63"/>
          <p:cNvSpPr txBox="1"/>
          <p:nvPr>
            <p:ph idx="1" type="body"/>
          </p:nvPr>
        </p:nvSpPr>
        <p:spPr>
          <a:xfrm>
            <a:off x="3261825" y="3095575"/>
            <a:ext cx="26049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Burruss Hall</a:t>
            </a:r>
            <a:endParaRPr/>
          </a:p>
          <a:p>
            <a:pPr indent="0" lvl="0" marL="0" rtl="0" algn="l">
              <a:spcBef>
                <a:spcPts val="1600"/>
              </a:spcBef>
              <a:spcAft>
                <a:spcPts val="0"/>
              </a:spcAft>
              <a:buNone/>
            </a:pPr>
            <a:r>
              <a:rPr lang="en"/>
              <a:t>Navigation Cue: Target Pin</a:t>
            </a:r>
            <a:endParaRPr/>
          </a:p>
          <a:p>
            <a:pPr indent="0" lvl="0" marL="0" rtl="0" algn="l">
              <a:spcBef>
                <a:spcPts val="1600"/>
              </a:spcBef>
              <a:spcAft>
                <a:spcPts val="1600"/>
              </a:spcAft>
              <a:buClr>
                <a:schemeClr val="dk1"/>
              </a:buClr>
              <a:buSzPts val="1100"/>
              <a:buFont typeface="Arial"/>
              <a:buNone/>
            </a:pPr>
            <a:r>
              <a:rPr lang="en"/>
              <a:t>UI: Billboard</a:t>
            </a:r>
            <a:endParaRPr/>
          </a:p>
        </p:txBody>
      </p:sp>
      <p:sp>
        <p:nvSpPr>
          <p:cNvPr id="523" name="Google Shape;523;p63"/>
          <p:cNvSpPr txBox="1"/>
          <p:nvPr>
            <p:ph idx="1" type="body"/>
          </p:nvPr>
        </p:nvSpPr>
        <p:spPr>
          <a:xfrm>
            <a:off x="6037650" y="3095575"/>
            <a:ext cx="27792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Goodwin Hall</a:t>
            </a:r>
            <a:endParaRPr/>
          </a:p>
          <a:p>
            <a:pPr indent="0" lvl="0" marL="0" rtl="0" algn="l">
              <a:spcBef>
                <a:spcPts val="1600"/>
              </a:spcBef>
              <a:spcAft>
                <a:spcPts val="0"/>
              </a:spcAft>
              <a:buClr>
                <a:schemeClr val="dk1"/>
              </a:buClr>
              <a:buSzPts val="1100"/>
              <a:buFont typeface="Arial"/>
              <a:buNone/>
            </a:pPr>
            <a:r>
              <a:rPr lang="en"/>
              <a:t>Navigation Cue: Text only</a:t>
            </a:r>
            <a:endParaRPr/>
          </a:p>
          <a:p>
            <a:pPr indent="0" lvl="0" marL="0" rtl="0" algn="l">
              <a:spcBef>
                <a:spcPts val="1600"/>
              </a:spcBef>
              <a:spcAft>
                <a:spcPts val="1600"/>
              </a:spcAft>
              <a:buClr>
                <a:schemeClr val="dk1"/>
              </a:buClr>
              <a:buSzPts val="1100"/>
              <a:buFont typeface="Arial"/>
              <a:buNone/>
            </a:pPr>
            <a:r>
              <a:rPr lang="en"/>
              <a:t>UI: 3D Orbs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Planning, Scoping, and Definition</a:t>
            </a:r>
            <a:endParaRPr b="1"/>
          </a:p>
        </p:txBody>
      </p:sp>
      <p:pic>
        <p:nvPicPr>
          <p:cNvPr id="159" name="Google Shape;159;p28"/>
          <p:cNvPicPr preferRelativeResize="0"/>
          <p:nvPr/>
        </p:nvPicPr>
        <p:blipFill>
          <a:blip r:embed="rId3">
            <a:alphaModFix/>
          </a:blip>
          <a:stretch>
            <a:fillRect/>
          </a:stretch>
        </p:blipFill>
        <p:spPr>
          <a:xfrm>
            <a:off x="2022000" y="1077125"/>
            <a:ext cx="5100001" cy="3294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Gesture Control</a:t>
            </a:r>
            <a:endParaRPr/>
          </a:p>
        </p:txBody>
      </p:sp>
      <p:sp>
        <p:nvSpPr>
          <p:cNvPr id="529" name="Google Shape;529;p64"/>
          <p:cNvSpPr txBox="1"/>
          <p:nvPr>
            <p:ph idx="1" type="body"/>
          </p:nvPr>
        </p:nvSpPr>
        <p:spPr>
          <a:xfrm>
            <a:off x="311700" y="1017725"/>
            <a:ext cx="5398200" cy="38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Zoom in: Pinch out, tap</a:t>
            </a:r>
            <a:endParaRPr sz="1800"/>
          </a:p>
          <a:p>
            <a:pPr indent="0" lvl="0" marL="0" rtl="0" algn="l">
              <a:spcBef>
                <a:spcPts val="1600"/>
              </a:spcBef>
              <a:spcAft>
                <a:spcPts val="0"/>
              </a:spcAft>
              <a:buNone/>
            </a:pPr>
            <a:r>
              <a:rPr lang="en" sz="1800"/>
              <a:t>Select: Click</a:t>
            </a:r>
            <a:endParaRPr sz="1800"/>
          </a:p>
          <a:p>
            <a:pPr indent="0" lvl="0" marL="0" rtl="0" algn="l">
              <a:spcBef>
                <a:spcPts val="1600"/>
              </a:spcBef>
              <a:spcAft>
                <a:spcPts val="0"/>
              </a:spcAft>
              <a:buNone/>
            </a:pPr>
            <a:r>
              <a:rPr lang="en" sz="1800"/>
              <a:t>Zoom out: Vary</a:t>
            </a:r>
            <a:endParaRPr sz="1800"/>
          </a:p>
          <a:p>
            <a:pPr indent="0" lvl="0" marL="0" rtl="0" algn="l">
              <a:spcBef>
                <a:spcPts val="1600"/>
              </a:spcBef>
              <a:spcAft>
                <a:spcPts val="0"/>
              </a:spcAft>
              <a:buNone/>
            </a:pPr>
            <a:r>
              <a:rPr lang="en" sz="1800"/>
              <a:t>It also depends on navigation cue:</a:t>
            </a:r>
            <a:endParaRPr sz="1800"/>
          </a:p>
          <a:p>
            <a:pPr indent="-342900" lvl="0" marL="457200" rtl="0" algn="l">
              <a:spcBef>
                <a:spcPts val="1600"/>
              </a:spcBef>
              <a:spcAft>
                <a:spcPts val="0"/>
              </a:spcAft>
              <a:buSzPts val="1800"/>
              <a:buAutoNum type="arabicPeriod"/>
            </a:pPr>
            <a:r>
              <a:rPr lang="en" sz="1800"/>
              <a:t>Billboard + Target pin</a:t>
            </a:r>
            <a:endParaRPr sz="1800"/>
          </a:p>
          <a:p>
            <a:pPr indent="-342900" lvl="0" marL="457200" rtl="0" algn="l">
              <a:spcBef>
                <a:spcPts val="0"/>
              </a:spcBef>
              <a:spcAft>
                <a:spcPts val="0"/>
              </a:spcAft>
              <a:buSzPts val="1800"/>
              <a:buAutoNum type="arabicPeriod"/>
            </a:pPr>
            <a:r>
              <a:rPr lang="en" sz="1800"/>
              <a:t>Button + Flashing building</a:t>
            </a:r>
            <a:endParaRPr sz="1800"/>
          </a:p>
          <a:p>
            <a:pPr indent="-342900" lvl="0" marL="457200" rtl="0" algn="l">
              <a:spcBef>
                <a:spcPts val="0"/>
              </a:spcBef>
              <a:spcAft>
                <a:spcPts val="0"/>
              </a:spcAft>
              <a:buSzPts val="1800"/>
              <a:buAutoNum type="arabicPeriod"/>
            </a:pPr>
            <a:r>
              <a:rPr lang="en" sz="1800"/>
              <a:t>3D orbs + Text only</a:t>
            </a:r>
            <a:endParaRPr sz="1800"/>
          </a:p>
          <a:p>
            <a:pPr indent="0" lvl="0" marL="0" rtl="0" algn="l">
              <a:spcBef>
                <a:spcPts val="1600"/>
              </a:spcBef>
              <a:spcAft>
                <a:spcPts val="1600"/>
              </a:spcAft>
              <a:buNone/>
            </a:pPr>
            <a:r>
              <a:rPr lang="en" sz="1800"/>
              <a:t>Different signs can lead to different gestures. People prefer glowing objects.</a:t>
            </a:r>
            <a:endParaRPr sz="1800"/>
          </a:p>
        </p:txBody>
      </p:sp>
      <p:pic>
        <p:nvPicPr>
          <p:cNvPr id="530" name="Google Shape;530;p64"/>
          <p:cNvPicPr preferRelativeResize="0"/>
          <p:nvPr/>
        </p:nvPicPr>
        <p:blipFill>
          <a:blip r:embed="rId3">
            <a:alphaModFix/>
          </a:blip>
          <a:stretch>
            <a:fillRect/>
          </a:stretch>
        </p:blipFill>
        <p:spPr>
          <a:xfrm>
            <a:off x="5940550" y="1152475"/>
            <a:ext cx="2723375" cy="304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AR Tour experience</a:t>
            </a:r>
            <a:endParaRPr/>
          </a:p>
        </p:txBody>
      </p:sp>
      <p:pic>
        <p:nvPicPr>
          <p:cNvPr id="536" name="Google Shape;536;p65" title="Points scored"/>
          <p:cNvPicPr preferRelativeResize="0"/>
          <p:nvPr/>
        </p:nvPicPr>
        <p:blipFill>
          <a:blip r:embed="rId3">
            <a:alphaModFix/>
          </a:blip>
          <a:stretch>
            <a:fillRect/>
          </a:stretch>
        </p:blipFill>
        <p:spPr>
          <a:xfrm>
            <a:off x="962087" y="1017725"/>
            <a:ext cx="7219824" cy="355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a:t>
            </a:r>
            <a:endParaRPr/>
          </a:p>
        </p:txBody>
      </p:sp>
      <p:sp>
        <p:nvSpPr>
          <p:cNvPr id="542" name="Google Shape;542;p66"/>
          <p:cNvSpPr txBox="1"/>
          <p:nvPr>
            <p:ph idx="1" type="body"/>
          </p:nvPr>
        </p:nvSpPr>
        <p:spPr>
          <a:xfrm>
            <a:off x="311700" y="562500"/>
            <a:ext cx="5781000" cy="4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AutoNum type="arabicPeriod"/>
            </a:pPr>
            <a:r>
              <a:rPr lang="en" sz="1800"/>
              <a:t>Build up an interface/menu to help users </a:t>
            </a:r>
            <a:endParaRPr sz="1800"/>
          </a:p>
          <a:p>
            <a:pPr indent="-342900" lvl="0" marL="457200" rtl="0" algn="l">
              <a:spcBef>
                <a:spcPts val="0"/>
              </a:spcBef>
              <a:spcAft>
                <a:spcPts val="0"/>
              </a:spcAft>
              <a:buSzPts val="1800"/>
              <a:buAutoNum type="arabicPeriod"/>
            </a:pPr>
            <a:r>
              <a:rPr lang="en" sz="1800"/>
              <a:t>Image icon can help interaction (eg. Exit)</a:t>
            </a:r>
            <a:endParaRPr sz="1800"/>
          </a:p>
          <a:p>
            <a:pPr indent="-342900" lvl="0" marL="457200" rtl="0" algn="l">
              <a:spcBef>
                <a:spcPts val="0"/>
              </a:spcBef>
              <a:spcAft>
                <a:spcPts val="0"/>
              </a:spcAft>
              <a:buSzPts val="1800"/>
              <a:buAutoNum type="arabicPeriod"/>
            </a:pPr>
            <a:r>
              <a:rPr lang="en" sz="1800"/>
              <a:t>Text only cannot help, users prefer to have board/button/pin UI.</a:t>
            </a:r>
            <a:endParaRPr sz="1800"/>
          </a:p>
          <a:p>
            <a:pPr indent="-342900" lvl="0" marL="457200" rtl="0" algn="l">
              <a:spcBef>
                <a:spcPts val="0"/>
              </a:spcBef>
              <a:spcAft>
                <a:spcPts val="0"/>
              </a:spcAft>
              <a:buSzPts val="1800"/>
              <a:buAutoNum type="arabicPeriod"/>
            </a:pPr>
            <a:r>
              <a:rPr lang="en" sz="1800"/>
              <a:t>Need to consider how to use gesture to exit the 360 image/video.</a:t>
            </a:r>
            <a:endParaRPr sz="1800"/>
          </a:p>
          <a:p>
            <a:pPr indent="-342900" lvl="0" marL="457200" rtl="0" algn="l">
              <a:lnSpc>
                <a:spcPct val="100000"/>
              </a:lnSpc>
              <a:spcBef>
                <a:spcPts val="0"/>
              </a:spcBef>
              <a:spcAft>
                <a:spcPts val="0"/>
              </a:spcAft>
              <a:buSzPts val="1800"/>
              <a:buAutoNum type="arabicPeriod"/>
            </a:pPr>
            <a:r>
              <a:rPr lang="en" sz="1800"/>
              <a:t>Order of the UI may influence the decision of gesture control.</a:t>
            </a:r>
            <a:endParaRPr sz="1800"/>
          </a:p>
          <a:p>
            <a:pPr indent="-342900" lvl="0" marL="457200" rtl="0" algn="l">
              <a:lnSpc>
                <a:spcPct val="100000"/>
              </a:lnSpc>
              <a:spcBef>
                <a:spcPts val="0"/>
              </a:spcBef>
              <a:spcAft>
                <a:spcPts val="0"/>
              </a:spcAft>
              <a:buSzPts val="1800"/>
              <a:buAutoNum type="arabicPeriod"/>
            </a:pPr>
            <a:r>
              <a:rPr lang="en" sz="1800"/>
              <a:t>The map is too bright</a:t>
            </a:r>
            <a:endParaRPr sz="1800"/>
          </a:p>
          <a:p>
            <a:pPr indent="-342900" lvl="0" marL="457200" rtl="0" algn="l">
              <a:lnSpc>
                <a:spcPct val="100000"/>
              </a:lnSpc>
              <a:spcBef>
                <a:spcPts val="0"/>
              </a:spcBef>
              <a:spcAft>
                <a:spcPts val="0"/>
              </a:spcAft>
              <a:buSzPts val="1800"/>
              <a:buAutoNum type="arabicPeriod"/>
            </a:pPr>
            <a:r>
              <a:rPr lang="en" sz="1800"/>
              <a:t>Only change one condition each time</a:t>
            </a:r>
            <a:endParaRPr sz="1800"/>
          </a:p>
          <a:p>
            <a:pPr indent="-342900" lvl="0" marL="457200" rtl="0" algn="l">
              <a:lnSpc>
                <a:spcPct val="100000"/>
              </a:lnSpc>
              <a:spcBef>
                <a:spcPts val="0"/>
              </a:spcBef>
              <a:spcAft>
                <a:spcPts val="0"/>
              </a:spcAft>
              <a:buSzPts val="1800"/>
              <a:buAutoNum type="arabicPeriod"/>
            </a:pPr>
            <a:r>
              <a:rPr lang="en" sz="1800"/>
              <a:t>Consider sitting situation</a:t>
            </a:r>
            <a:endParaRPr sz="1800"/>
          </a:p>
        </p:txBody>
      </p:sp>
      <p:pic>
        <p:nvPicPr>
          <p:cNvPr id="543" name="Google Shape;543;p66"/>
          <p:cNvPicPr preferRelativeResize="0"/>
          <p:nvPr/>
        </p:nvPicPr>
        <p:blipFill>
          <a:blip r:embed="rId3">
            <a:alphaModFix/>
          </a:blip>
          <a:stretch>
            <a:fillRect/>
          </a:stretch>
        </p:blipFill>
        <p:spPr>
          <a:xfrm>
            <a:off x="5740525" y="883913"/>
            <a:ext cx="3091775" cy="337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49" name="Google Shape;549;p67"/>
          <p:cNvSpPr txBox="1"/>
          <p:nvPr>
            <p:ph idx="1" type="body"/>
          </p:nvPr>
        </p:nvSpPr>
        <p:spPr>
          <a:xfrm>
            <a:off x="311700" y="1074975"/>
            <a:ext cx="5185500" cy="3506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t>Most users found this </a:t>
            </a:r>
            <a:r>
              <a:rPr b="1" lang="en" sz="1800"/>
              <a:t>AR experience useful</a:t>
            </a:r>
            <a:endParaRPr b="1" sz="1800"/>
          </a:p>
          <a:p>
            <a:pPr indent="-342900" lvl="0" marL="457200" rtl="0" algn="l">
              <a:lnSpc>
                <a:spcPct val="115000"/>
              </a:lnSpc>
              <a:spcBef>
                <a:spcPts val="0"/>
              </a:spcBef>
              <a:spcAft>
                <a:spcPts val="0"/>
              </a:spcAft>
              <a:buSzPts val="1800"/>
              <a:buAutoNum type="arabicPeriod"/>
            </a:pPr>
            <a:r>
              <a:rPr lang="en" sz="1800"/>
              <a:t>This interface can be useful in getting high school students interested in VT within a </a:t>
            </a:r>
            <a:r>
              <a:rPr b="1" lang="en" sz="1800"/>
              <a:t>short period of time</a:t>
            </a:r>
            <a:endParaRPr b="1" sz="1800"/>
          </a:p>
          <a:p>
            <a:pPr indent="-342900" lvl="0" marL="457200" rtl="0" algn="l">
              <a:lnSpc>
                <a:spcPct val="115000"/>
              </a:lnSpc>
              <a:spcBef>
                <a:spcPts val="0"/>
              </a:spcBef>
              <a:spcAft>
                <a:spcPts val="0"/>
              </a:spcAft>
              <a:buSzPts val="1800"/>
              <a:buAutoNum type="arabicPeriod"/>
            </a:pPr>
            <a:r>
              <a:rPr lang="en" sz="1800"/>
              <a:t>The </a:t>
            </a:r>
            <a:r>
              <a:rPr lang="en" sz="1800"/>
              <a:t>content</a:t>
            </a:r>
            <a:r>
              <a:rPr lang="en" sz="1800"/>
              <a:t> of this design can be </a:t>
            </a:r>
            <a:r>
              <a:rPr b="1" lang="en" sz="1800"/>
              <a:t>flexible</a:t>
            </a:r>
            <a:r>
              <a:rPr lang="en" sz="1800"/>
              <a:t>, </a:t>
            </a:r>
            <a:r>
              <a:rPr lang="en" sz="1800"/>
              <a:t>ranging</a:t>
            </a:r>
            <a:r>
              <a:rPr lang="en" sz="1800"/>
              <a:t> from 360 scenes/videos to traditional media </a:t>
            </a:r>
            <a:r>
              <a:rPr lang="en" sz="1800"/>
              <a:t>similar</a:t>
            </a:r>
            <a:r>
              <a:rPr lang="en" sz="1800"/>
              <a:t> to handouts/</a:t>
            </a:r>
            <a:r>
              <a:rPr lang="en" sz="1800"/>
              <a:t>brochures</a:t>
            </a:r>
            <a:endParaRPr sz="1800"/>
          </a:p>
          <a:p>
            <a:pPr indent="-342900" lvl="0" marL="457200" rtl="0" algn="l">
              <a:lnSpc>
                <a:spcPct val="115000"/>
              </a:lnSpc>
              <a:spcBef>
                <a:spcPts val="0"/>
              </a:spcBef>
              <a:spcAft>
                <a:spcPts val="0"/>
              </a:spcAft>
              <a:buSzPts val="1800"/>
              <a:buAutoNum type="arabicPeriod"/>
            </a:pPr>
            <a:r>
              <a:rPr lang="en" sz="1800"/>
              <a:t>It is </a:t>
            </a:r>
            <a:r>
              <a:rPr b="1" lang="en" sz="1800"/>
              <a:t>engaging</a:t>
            </a:r>
            <a:r>
              <a:rPr lang="en" sz="1800"/>
              <a:t>, and </a:t>
            </a:r>
            <a:r>
              <a:rPr lang="en" sz="1800"/>
              <a:t>unique</a:t>
            </a:r>
            <a:endParaRPr sz="1800"/>
          </a:p>
          <a:p>
            <a:pPr indent="0" lvl="0" marL="457200" rtl="0" algn="l">
              <a:lnSpc>
                <a:spcPct val="100000"/>
              </a:lnSpc>
              <a:spcBef>
                <a:spcPts val="1600"/>
              </a:spcBef>
              <a:spcAft>
                <a:spcPts val="1600"/>
              </a:spcAft>
              <a:buNone/>
            </a:pPr>
            <a:r>
              <a:t/>
            </a:r>
            <a:endParaRPr sz="1800"/>
          </a:p>
        </p:txBody>
      </p:sp>
      <p:pic>
        <p:nvPicPr>
          <p:cNvPr id="550" name="Google Shape;550;p67"/>
          <p:cNvPicPr preferRelativeResize="0"/>
          <p:nvPr/>
        </p:nvPicPr>
        <p:blipFill>
          <a:blip r:embed="rId3">
            <a:alphaModFix/>
          </a:blip>
          <a:stretch>
            <a:fillRect/>
          </a:stretch>
        </p:blipFill>
        <p:spPr>
          <a:xfrm>
            <a:off x="5740525" y="883913"/>
            <a:ext cx="3091775" cy="337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8"/>
          <p:cNvSpPr txBox="1"/>
          <p:nvPr>
            <p:ph type="title"/>
          </p:nvPr>
        </p:nvSpPr>
        <p:spPr>
          <a:xfrm>
            <a:off x="448875" y="217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solidFill>
                  <a:schemeClr val="dk2"/>
                </a:solidFill>
              </a:rPr>
              <a:t>Thank you!</a:t>
            </a:r>
            <a:endParaRPr b="1">
              <a:solidFill>
                <a:schemeClr val="dk2"/>
              </a:solidFill>
            </a:endParaRPr>
          </a:p>
        </p:txBody>
      </p:sp>
      <p:pic>
        <p:nvPicPr>
          <p:cNvPr id="556" name="Google Shape;556;p68"/>
          <p:cNvPicPr preferRelativeResize="0"/>
          <p:nvPr/>
        </p:nvPicPr>
        <p:blipFill>
          <a:blip r:embed="rId3">
            <a:alphaModFix/>
          </a:blip>
          <a:stretch>
            <a:fillRect/>
          </a:stretch>
        </p:blipFill>
        <p:spPr>
          <a:xfrm>
            <a:off x="6674175" y="2418950"/>
            <a:ext cx="2092752" cy="2092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Stakeholder Interviews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the system requirements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Match the correct requirements with the right user needs</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User Interviews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Test our design ideas on users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what they want to see</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Exploration, Synthesis and Design Implications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Exploration, Synthesis and Design Implications</a:t>
            </a:r>
            <a:endParaRPr/>
          </a:p>
        </p:txBody>
      </p:sp>
      <p:pic>
        <p:nvPicPr>
          <p:cNvPr id="171" name="Google Shape;171;p30"/>
          <p:cNvPicPr preferRelativeResize="0"/>
          <p:nvPr/>
        </p:nvPicPr>
        <p:blipFill>
          <a:blip r:embed="rId3">
            <a:alphaModFix/>
          </a:blip>
          <a:stretch>
            <a:fillRect/>
          </a:stretch>
        </p:blipFill>
        <p:spPr>
          <a:xfrm>
            <a:off x="311700" y="1322425"/>
            <a:ext cx="4076052" cy="2314667"/>
          </a:xfrm>
          <a:prstGeom prst="rect">
            <a:avLst/>
          </a:prstGeom>
          <a:noFill/>
          <a:ln>
            <a:noFill/>
          </a:ln>
        </p:spPr>
      </p:pic>
      <p:pic>
        <p:nvPicPr>
          <p:cNvPr id="172" name="Google Shape;172;p30"/>
          <p:cNvPicPr preferRelativeResize="0"/>
          <p:nvPr/>
        </p:nvPicPr>
        <p:blipFill>
          <a:blip r:embed="rId4">
            <a:alphaModFix/>
          </a:blip>
          <a:stretch>
            <a:fillRect/>
          </a:stretch>
        </p:blipFill>
        <p:spPr>
          <a:xfrm>
            <a:off x="4832125" y="1333375"/>
            <a:ext cx="4076050" cy="2292775"/>
          </a:xfrm>
          <a:prstGeom prst="rect">
            <a:avLst/>
          </a:prstGeom>
          <a:noFill/>
          <a:ln>
            <a:noFill/>
          </a:ln>
        </p:spPr>
      </p:pic>
      <p:pic>
        <p:nvPicPr>
          <p:cNvPr id="173" name="Google Shape;173;p30"/>
          <p:cNvPicPr preferRelativeResize="0"/>
          <p:nvPr/>
        </p:nvPicPr>
        <p:blipFill>
          <a:blip r:embed="rId5">
            <a:alphaModFix/>
          </a:blip>
          <a:stretch>
            <a:fillRect/>
          </a:stretch>
        </p:blipFill>
        <p:spPr>
          <a:xfrm>
            <a:off x="2655887" y="998987"/>
            <a:ext cx="3832225" cy="372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Storyboarding</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where our design could best help attract students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Design our experience with the user in mind</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Design Charrettes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Start the early prototyping of our interface </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Concept Generation &amp; Early Prototyping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3">
            <a:alphaModFix/>
          </a:blip>
          <a:srcRect b="11915" l="7783" r="5636" t="28085"/>
          <a:stretch/>
        </p:blipFill>
        <p:spPr>
          <a:xfrm>
            <a:off x="1779238" y="1120113"/>
            <a:ext cx="5585525" cy="2903273"/>
          </a:xfrm>
          <a:prstGeom prst="rect">
            <a:avLst/>
          </a:prstGeom>
          <a:noFill/>
          <a:ln>
            <a:noFill/>
          </a:ln>
        </p:spPr>
      </p:pic>
      <p:sp>
        <p:nvSpPr>
          <p:cNvPr id="185" name="Google Shape;185;p32"/>
          <p:cNvSpPr txBox="1"/>
          <p:nvPr>
            <p:ph idx="1" type="body"/>
          </p:nvPr>
        </p:nvSpPr>
        <p:spPr>
          <a:xfrm>
            <a:off x="96375" y="977550"/>
            <a:ext cx="3592800" cy="333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Environment</a:t>
            </a:r>
            <a:endParaRPr sz="1400"/>
          </a:p>
          <a:p>
            <a:pPr indent="0" lvl="0" marL="457200" rtl="0" algn="l">
              <a:lnSpc>
                <a:spcPct val="100000"/>
              </a:lnSpc>
              <a:spcBef>
                <a:spcPts val="1600"/>
              </a:spcBef>
              <a:spcAft>
                <a:spcPts val="0"/>
              </a:spcAft>
              <a:buNone/>
            </a:pPr>
            <a:r>
              <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Display</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Content</a:t>
            </a:r>
            <a:endParaRPr sz="1400"/>
          </a:p>
        </p:txBody>
      </p:sp>
      <p:sp>
        <p:nvSpPr>
          <p:cNvPr id="186" name="Google Shape;186;p32"/>
          <p:cNvSpPr txBox="1"/>
          <p:nvPr>
            <p:ph idx="1" type="body"/>
          </p:nvPr>
        </p:nvSpPr>
        <p:spPr>
          <a:xfrm>
            <a:off x="7203725" y="977550"/>
            <a:ext cx="1680600" cy="333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Interactions</a:t>
            </a:r>
            <a:endParaRPr sz="1400"/>
          </a:p>
          <a:p>
            <a:pPr indent="0" lvl="0" marL="457200" rtl="0" algn="l">
              <a:lnSpc>
                <a:spcPct val="100000"/>
              </a:lnSpc>
              <a:spcBef>
                <a:spcPts val="1600"/>
              </a:spcBef>
              <a:spcAft>
                <a:spcPts val="0"/>
              </a:spcAft>
              <a:buNone/>
            </a:pPr>
            <a:r>
              <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Outcome</a:t>
            </a:r>
            <a:endParaRPr sz="1400"/>
          </a:p>
          <a:p>
            <a:pPr indent="0" lvl="0" marL="45720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cxnSp>
        <p:nvCxnSpPr>
          <p:cNvPr id="187" name="Google Shape;187;p32"/>
          <p:cNvCxnSpPr/>
          <p:nvPr/>
        </p:nvCxnSpPr>
        <p:spPr>
          <a:xfrm>
            <a:off x="1295925" y="2445425"/>
            <a:ext cx="1285800" cy="612900"/>
          </a:xfrm>
          <a:prstGeom prst="straightConnector1">
            <a:avLst/>
          </a:prstGeom>
          <a:noFill/>
          <a:ln cap="flat" cmpd="sng" w="28575">
            <a:solidFill>
              <a:srgbClr val="00FF00"/>
            </a:solidFill>
            <a:prstDash val="solid"/>
            <a:round/>
            <a:headEnd len="med" w="med" type="none"/>
            <a:tailEnd len="med" w="med" type="triangle"/>
          </a:ln>
        </p:spPr>
      </p:cxnSp>
      <p:cxnSp>
        <p:nvCxnSpPr>
          <p:cNvPr id="188" name="Google Shape;188;p32"/>
          <p:cNvCxnSpPr/>
          <p:nvPr/>
        </p:nvCxnSpPr>
        <p:spPr>
          <a:xfrm>
            <a:off x="1677675" y="1209775"/>
            <a:ext cx="745200" cy="1257600"/>
          </a:xfrm>
          <a:prstGeom prst="straightConnector1">
            <a:avLst/>
          </a:prstGeom>
          <a:noFill/>
          <a:ln cap="flat" cmpd="sng" w="28575">
            <a:solidFill>
              <a:srgbClr val="00FF00"/>
            </a:solidFill>
            <a:prstDash val="solid"/>
            <a:round/>
            <a:headEnd len="med" w="med" type="none"/>
            <a:tailEnd len="med" w="med" type="triangle"/>
          </a:ln>
        </p:spPr>
      </p:cxnSp>
      <p:cxnSp>
        <p:nvCxnSpPr>
          <p:cNvPr id="189" name="Google Shape;189;p32"/>
          <p:cNvCxnSpPr/>
          <p:nvPr/>
        </p:nvCxnSpPr>
        <p:spPr>
          <a:xfrm flipH="1" rot="10800000">
            <a:off x="1456650" y="3118675"/>
            <a:ext cx="2903400" cy="281100"/>
          </a:xfrm>
          <a:prstGeom prst="curvedConnector3">
            <a:avLst>
              <a:gd fmla="val 84771" name="adj1"/>
            </a:avLst>
          </a:prstGeom>
          <a:noFill/>
          <a:ln cap="flat" cmpd="sng" w="28575">
            <a:solidFill>
              <a:srgbClr val="00FF00"/>
            </a:solidFill>
            <a:prstDash val="solid"/>
            <a:round/>
            <a:headEnd len="med" w="med" type="none"/>
            <a:tailEnd len="med" w="med" type="triangle"/>
          </a:ln>
        </p:spPr>
      </p:cxnSp>
      <p:cxnSp>
        <p:nvCxnSpPr>
          <p:cNvPr id="190" name="Google Shape;190;p32"/>
          <p:cNvCxnSpPr/>
          <p:nvPr/>
        </p:nvCxnSpPr>
        <p:spPr>
          <a:xfrm flipH="1">
            <a:off x="6540000" y="1195450"/>
            <a:ext cx="813600" cy="984600"/>
          </a:xfrm>
          <a:prstGeom prst="straightConnector1">
            <a:avLst/>
          </a:prstGeom>
          <a:noFill/>
          <a:ln cap="flat" cmpd="sng" w="28575">
            <a:solidFill>
              <a:srgbClr val="00FF00"/>
            </a:solidFill>
            <a:prstDash val="solid"/>
            <a:round/>
            <a:headEnd len="med" w="med" type="none"/>
            <a:tailEnd len="med" w="med" type="triangle"/>
          </a:ln>
        </p:spPr>
      </p:cxnSp>
      <p:cxnSp>
        <p:nvCxnSpPr>
          <p:cNvPr id="191" name="Google Shape;191;p32"/>
          <p:cNvCxnSpPr/>
          <p:nvPr/>
        </p:nvCxnSpPr>
        <p:spPr>
          <a:xfrm rot="10800000">
            <a:off x="4128900" y="1798225"/>
            <a:ext cx="3244800" cy="683100"/>
          </a:xfrm>
          <a:prstGeom prst="curvedConnector3">
            <a:avLst>
              <a:gd fmla="val 89165" name="adj1"/>
            </a:avLst>
          </a:prstGeom>
          <a:noFill/>
          <a:ln cap="flat" cmpd="sng" w="28575">
            <a:solidFill>
              <a:srgbClr val="00FF00"/>
            </a:solidFill>
            <a:prstDash val="solid"/>
            <a:round/>
            <a:headEnd len="med" w="med" type="none"/>
            <a:tailEnd len="med" w="med" type="triangle"/>
          </a:ln>
        </p:spPr>
      </p:cxnSp>
      <p:sp>
        <p:nvSpPr>
          <p:cNvPr id="192" name="Google Shape;19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198" name="Google Shape;198;p33"/>
          <p:cNvPicPr preferRelativeResize="0"/>
          <p:nvPr/>
        </p:nvPicPr>
        <p:blipFill rotWithShape="1">
          <a:blip r:embed="rId3">
            <a:alphaModFix/>
          </a:blip>
          <a:srcRect b="51131" l="0" r="0" t="0"/>
          <a:stretch/>
        </p:blipFill>
        <p:spPr>
          <a:xfrm>
            <a:off x="1690575" y="1017725"/>
            <a:ext cx="5762850" cy="375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ginia Tech 2017">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rginia Tech 2017">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